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7010400" cy="9296400"/>
  <p:embeddedFontLst>
    <p:embeddedFont>
      <p:font typeface="Libre Baskerville"/>
      <p:regular r:id="rId22"/>
      <p:bold r:id="rId23"/>
      <p: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gg2cy7UwbY1zg9msQLcJ6XZmeB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ibreBaskerville-regular.fntdata"/><Relationship Id="rId21" Type="http://schemas.openxmlformats.org/officeDocument/2006/relationships/slide" Target="slides/slide16.xml"/><Relationship Id="rId24" Type="http://schemas.openxmlformats.org/officeDocument/2006/relationships/font" Target="fonts/LibreBaskerville-italic.fntdata"/><Relationship Id="rId23" Type="http://schemas.openxmlformats.org/officeDocument/2006/relationships/font" Target="fonts/LibreBaskervill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Hello and welcome to the Town of Franklin’s 2023 Open Space and Recreation Plan Update video. My name is Breeka Li Goodlander and I am the Conservation Agent/Natural Resource Protection Manage for the Town. I will be guiding you through this video today to hopefully answer questions you may have about what the Open Space and Recreation Plan is, why it is important, and how to get involved and provide feedback. I am very excited to be here so let’s get started.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dd55fabac7_1_26: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1dd55fabac7_1_26: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Including but not comprehensive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9: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In order to develop a Plan that represents the opinions, desires, and needs of the community, there will be multiple ways the Town will be receiving feedback from residents and organizations. The Franklin Conservation Commission will hold bimonthly OSRP update meetings and three public hearings to meet and discuss the needs and concerns of the community. A survey will be distributed in order to understand the needs and concerns of the residents of Franklin. The survey will be distributed before the first public hearing in February 2023 and will run for approximately two months. The survey results will be presented at the second public hearing in April. Once the 2023 OSRP Draft is developed, a month long comment period will occur, which will include the public hearing in June, to gather input regarding the draft plan. </a:t>
            </a:r>
            <a:br>
              <a:rPr lang="en"/>
            </a:br>
            <a:br>
              <a:rPr lang="en"/>
            </a:br>
            <a:r>
              <a:rPr lang="en"/>
              <a:t>At any time during the Plan update process, individuals will be able to provide comments or suggestions in any method shown on the following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3: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An Open Space and Recreation Plan, otherwise known as an OSRP, is a tool through which a community plans for the future of its conservation and recreation resources. In other words, it is a “plan for plans”. The OSRP is an accumulation of public participation and stakeholder engagement to identify and prioritize the goals and objectives of the community as it relates to Open Space and Recreation lands and facilities. Through OSRPs identified goals and objectives can be funded through various grant programs for up to 7 years. OSRPs are also a great way to connect with residents about local conservation and recreation issues.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Open Space can be broken up into two distinct type of lands – private and public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dd55fabac7_1_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dd55fabac7_1_0: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dd55fabac7_1_7: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1dd55fabac7_1_7: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 name="Google Shape;16;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hyperlink" Target="https://www.franklinma.gov/conservation/pages/2023-open-space-and-recreation-plan-update" TargetMode="External"/><Relationship Id="rId9" Type="http://schemas.openxmlformats.org/officeDocument/2006/relationships/hyperlink" Target="mailto:bgoodlander@franklinma.gov" TargetMode="External"/><Relationship Id="rId5" Type="http://schemas.openxmlformats.org/officeDocument/2006/relationships/hyperlink" Target="https://www.franklinma.gov/subscribe" TargetMode="External"/><Relationship Id="rId6" Type="http://schemas.openxmlformats.org/officeDocument/2006/relationships/hyperlink" Target="https://www.franklinma.gov/node/24/events/month" TargetMode="External"/><Relationship Id="rId7" Type="http://schemas.openxmlformats.org/officeDocument/2006/relationships/hyperlink" Target="https://forms.gle/GLJ88MHhykuCmw4y6" TargetMode="External"/><Relationship Id="rId8" Type="http://schemas.openxmlformats.org/officeDocument/2006/relationships/hyperlink" Target="mailto:bgoodlander@franklinma.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24.jpg"/><Relationship Id="rId10" Type="http://schemas.openxmlformats.org/officeDocument/2006/relationships/image" Target="../media/image23.png"/><Relationship Id="rId9" Type="http://schemas.openxmlformats.org/officeDocument/2006/relationships/image" Target="../media/image20.jpg"/><Relationship Id="rId5" Type="http://schemas.openxmlformats.org/officeDocument/2006/relationships/image" Target="../media/image18.jpg"/><Relationship Id="rId6" Type="http://schemas.openxmlformats.org/officeDocument/2006/relationships/image" Target="../media/image21.jpg"/><Relationship Id="rId7" Type="http://schemas.openxmlformats.org/officeDocument/2006/relationships/hyperlink" Target="mailto:bgoodlander@franklinma.gov" TargetMode="External"/><Relationship Id="rId8"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franklinma.gov/conservation/webforms/open-space-and-recreation-areas" TargetMode="External"/><Relationship Id="rId5" Type="http://schemas.openxmlformats.org/officeDocument/2006/relationships/image" Target="../media/image9.png"/><Relationship Id="rId6"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4.jp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4">
            <a:alphaModFix/>
          </a:blip>
          <a:srcRect b="27429" l="0" r="0" t="22884"/>
          <a:stretch/>
        </p:blipFill>
        <p:spPr>
          <a:xfrm>
            <a:off x="1548563" y="688600"/>
            <a:ext cx="6319825" cy="314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g1dd55fabac7_1_26"/>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0"/>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Public Schools Open Space and Recreation Areas</a:t>
            </a:r>
            <a:endParaRPr b="1">
              <a:latin typeface="Libre Baskerville"/>
              <a:ea typeface="Libre Baskerville"/>
              <a:cs typeface="Libre Baskerville"/>
              <a:sym typeface="Libre Baskerville"/>
            </a:endParaRPr>
          </a:p>
        </p:txBody>
      </p:sp>
      <p:sp>
        <p:nvSpPr>
          <p:cNvPr id="119" name="Google Shape;119;g1dd55fabac7_1_26"/>
          <p:cNvSpPr txBox="1"/>
          <p:nvPr>
            <p:ph idx="1" type="body"/>
          </p:nvPr>
        </p:nvSpPr>
        <p:spPr>
          <a:xfrm>
            <a:off x="311700" y="11376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https://www.franklinma.gov/conservation/files/franklin-public-schools-open-space-and-recreation-areas</a:t>
            </a:r>
            <a:endParaRPr>
              <a:solidFill>
                <a:srgbClr val="235F0C"/>
              </a:solidFill>
              <a:latin typeface="Libre Baskerville"/>
              <a:ea typeface="Libre Baskerville"/>
              <a:cs typeface="Libre Baskerville"/>
              <a:sym typeface="Libre Baskerville"/>
            </a:endParaRPr>
          </a:p>
          <a:p>
            <a:pPr indent="0" lvl="0" marL="0" rtl="0" algn="l">
              <a:lnSpc>
                <a:spcPct val="100000"/>
              </a:lnSpc>
              <a:spcBef>
                <a:spcPts val="0"/>
              </a:spcBef>
              <a:spcAft>
                <a:spcPts val="0"/>
              </a:spcAft>
              <a:buNone/>
            </a:pPr>
            <a:r>
              <a:t/>
            </a:r>
            <a:endParaRPr sz="1400">
              <a:solidFill>
                <a:srgbClr val="000000"/>
              </a:solidFill>
              <a:latin typeface="Libre Baskerville"/>
              <a:ea typeface="Libre Baskerville"/>
              <a:cs typeface="Libre Baskerville"/>
              <a:sym typeface="Libre Baskerville"/>
            </a:endParaRPr>
          </a:p>
          <a:p>
            <a:pPr indent="0" lvl="0" marL="457200" rtl="0" algn="l">
              <a:lnSpc>
                <a:spcPct val="115000"/>
              </a:lnSpc>
              <a:spcBef>
                <a:spcPts val="0"/>
              </a:spcBef>
              <a:spcAft>
                <a:spcPts val="0"/>
              </a:spcAft>
              <a:buNone/>
            </a:pPr>
            <a:r>
              <a:t/>
            </a:r>
            <a:endParaRPr>
              <a:solidFill>
                <a:srgbClr val="235F0C"/>
              </a:solidFill>
              <a:latin typeface="Libre Baskerville"/>
              <a:ea typeface="Libre Baskerville"/>
              <a:cs typeface="Libre Baskerville"/>
              <a:sym typeface="Libre Baskerville"/>
            </a:endParaRPr>
          </a:p>
        </p:txBody>
      </p:sp>
      <p:pic>
        <p:nvPicPr>
          <p:cNvPr id="120" name="Google Shape;120;g1dd55fabac7_1_26"/>
          <p:cNvPicPr preferRelativeResize="0"/>
          <p:nvPr/>
        </p:nvPicPr>
        <p:blipFill>
          <a:blip r:embed="rId4">
            <a:alphaModFix/>
          </a:blip>
          <a:stretch>
            <a:fillRect/>
          </a:stretch>
        </p:blipFill>
        <p:spPr>
          <a:xfrm>
            <a:off x="648588" y="2322800"/>
            <a:ext cx="5553075" cy="1190625"/>
          </a:xfrm>
          <a:prstGeom prst="rect">
            <a:avLst/>
          </a:prstGeom>
          <a:noFill/>
          <a:ln>
            <a:noFill/>
          </a:ln>
        </p:spPr>
      </p:pic>
      <p:cxnSp>
        <p:nvCxnSpPr>
          <p:cNvPr id="121" name="Google Shape;121;g1dd55fabac7_1_26"/>
          <p:cNvCxnSpPr/>
          <p:nvPr/>
        </p:nvCxnSpPr>
        <p:spPr>
          <a:xfrm rot="10800000">
            <a:off x="4125875" y="3311975"/>
            <a:ext cx="1633200" cy="0"/>
          </a:xfrm>
          <a:prstGeom prst="straightConnector1">
            <a:avLst/>
          </a:prstGeom>
          <a:noFill/>
          <a:ln cap="flat" cmpd="sng" w="38100">
            <a:solidFill>
              <a:srgbClr val="980000"/>
            </a:solidFill>
            <a:prstDash val="solid"/>
            <a:round/>
            <a:headEnd len="med" w="med" type="none"/>
            <a:tailEnd len="med" w="med" type="triangle"/>
          </a:ln>
        </p:spPr>
      </p:cxnSp>
      <p:sp>
        <p:nvSpPr>
          <p:cNvPr id="122" name="Google Shape;122;g1dd55fabac7_1_26"/>
          <p:cNvSpPr txBox="1"/>
          <p:nvPr/>
        </p:nvSpPr>
        <p:spPr>
          <a:xfrm>
            <a:off x="648600" y="2014175"/>
            <a:ext cx="267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ibre Baskerville"/>
                <a:ea typeface="Libre Baskerville"/>
                <a:cs typeface="Libre Baskerville"/>
                <a:sym typeface="Libre Baskerville"/>
              </a:rPr>
              <a:t>On the OSRP webpage…</a:t>
            </a:r>
            <a:endParaRPr>
              <a:latin typeface="Libre Baskerville"/>
              <a:ea typeface="Libre Baskerville"/>
              <a:cs typeface="Libre Baskerville"/>
              <a:sym typeface="Libre Baskerville"/>
            </a:endParaRPr>
          </a:p>
        </p:txBody>
      </p:sp>
      <p:pic>
        <p:nvPicPr>
          <p:cNvPr id="123" name="Google Shape;123;g1dd55fabac7_1_26"/>
          <p:cNvPicPr preferRelativeResize="0"/>
          <p:nvPr/>
        </p:nvPicPr>
        <p:blipFill>
          <a:blip r:embed="rId5">
            <a:alphaModFix/>
          </a:blip>
          <a:stretch>
            <a:fillRect/>
          </a:stretch>
        </p:blipFill>
        <p:spPr>
          <a:xfrm>
            <a:off x="6866350" y="1862888"/>
            <a:ext cx="1965960" cy="19659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8"/>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Summary of the 2016 Survey</a:t>
            </a:r>
            <a:endParaRPr b="1">
              <a:solidFill>
                <a:srgbClr val="235F0C"/>
              </a:solidFill>
              <a:latin typeface="Libre Baskerville"/>
              <a:ea typeface="Libre Baskerville"/>
              <a:cs typeface="Libre Baskerville"/>
              <a:sym typeface="Libre Baskerville"/>
            </a:endParaRPr>
          </a:p>
        </p:txBody>
      </p:sp>
      <p:sp>
        <p:nvSpPr>
          <p:cNvPr id="129" name="Google Shape;129;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77500" lnSpcReduction="20000"/>
          </a:bodyPr>
          <a:lstStyle/>
          <a:p>
            <a:pPr indent="-342900" lvl="0" marL="457200" rtl="0" algn="l">
              <a:lnSpc>
                <a:spcPct val="115000"/>
              </a:lnSpc>
              <a:spcBef>
                <a:spcPts val="0"/>
              </a:spcBef>
              <a:spcAft>
                <a:spcPts val="0"/>
              </a:spcAft>
              <a:buClr>
                <a:srgbClr val="235F0C"/>
              </a:buClr>
              <a:buSzPct val="129032"/>
              <a:buFont typeface="Libre Baskerville"/>
              <a:buChar char="●"/>
            </a:pPr>
            <a:r>
              <a:rPr lang="en">
                <a:solidFill>
                  <a:srgbClr val="235F0C"/>
                </a:solidFill>
                <a:latin typeface="Libre Baskerville"/>
                <a:ea typeface="Libre Baskerville"/>
                <a:cs typeface="Libre Baskerville"/>
                <a:sym typeface="Libre Baskerville"/>
              </a:rPr>
              <a:t>88.2% of households reported they were supportive of Town appropriations for acquisition of Open Space</a:t>
            </a:r>
            <a:endParaRPr/>
          </a:p>
          <a:p>
            <a:pPr indent="-342900" lvl="0" marL="457200" rtl="0" algn="l">
              <a:lnSpc>
                <a:spcPct val="115000"/>
              </a:lnSpc>
              <a:spcBef>
                <a:spcPts val="0"/>
              </a:spcBef>
              <a:spcAft>
                <a:spcPts val="0"/>
              </a:spcAft>
              <a:buClr>
                <a:srgbClr val="235F0C"/>
              </a:buClr>
              <a:buSzPct val="129032"/>
              <a:buFont typeface="Libre Baskerville"/>
              <a:buChar char="●"/>
            </a:pPr>
            <a:r>
              <a:rPr lang="en">
                <a:solidFill>
                  <a:srgbClr val="235F0C"/>
                </a:solidFill>
                <a:latin typeface="Libre Baskerville"/>
                <a:ea typeface="Libre Baskerville"/>
                <a:cs typeface="Libre Baskerville"/>
                <a:sym typeface="Libre Baskerville"/>
              </a:rPr>
              <a:t>85.3% of households reported they were supportive of Town appropriations for additional recreational facilities</a:t>
            </a:r>
            <a:endParaRPr/>
          </a:p>
          <a:p>
            <a:pPr indent="-342900" lvl="0" marL="457200" rtl="0" algn="l">
              <a:lnSpc>
                <a:spcPct val="115000"/>
              </a:lnSpc>
              <a:spcBef>
                <a:spcPts val="0"/>
              </a:spcBef>
              <a:spcAft>
                <a:spcPts val="0"/>
              </a:spcAft>
              <a:buClr>
                <a:srgbClr val="235F0C"/>
              </a:buClr>
              <a:buSzPct val="129032"/>
              <a:buFont typeface="Libre Baskerville"/>
              <a:buChar char="●"/>
            </a:pPr>
            <a:r>
              <a:rPr lang="en">
                <a:solidFill>
                  <a:srgbClr val="235F0C"/>
                </a:solidFill>
                <a:latin typeface="Libre Baskerville"/>
                <a:ea typeface="Libre Baskerville"/>
                <a:cs typeface="Libre Baskerville"/>
                <a:sym typeface="Libre Baskerville"/>
              </a:rPr>
              <a:t>Households were equally in agreement that the Town should prioritize improving existing recreational facilities, acquiring/building additional recreational facilities, and acquiring conservation lands for passive recreation</a:t>
            </a:r>
            <a:endParaRPr/>
          </a:p>
          <a:p>
            <a:pPr indent="-342900" lvl="0" marL="457200" rtl="0" algn="l">
              <a:lnSpc>
                <a:spcPct val="115000"/>
              </a:lnSpc>
              <a:spcBef>
                <a:spcPts val="0"/>
              </a:spcBef>
              <a:spcAft>
                <a:spcPts val="0"/>
              </a:spcAft>
              <a:buClr>
                <a:srgbClr val="235F0C"/>
              </a:buClr>
              <a:buSzPct val="129032"/>
              <a:buFont typeface="Libre Baskerville"/>
              <a:buChar char="●"/>
            </a:pPr>
            <a:r>
              <a:rPr lang="en">
                <a:solidFill>
                  <a:srgbClr val="235F0C"/>
                </a:solidFill>
                <a:latin typeface="Libre Baskerville"/>
                <a:ea typeface="Libre Baskerville"/>
                <a:cs typeface="Libre Baskerville"/>
                <a:sym typeface="Libre Baskerville"/>
              </a:rPr>
              <a:t>Walking was the most reported recreational activity amongst all age groups (639 households)</a:t>
            </a:r>
            <a:endParaRPr/>
          </a:p>
          <a:p>
            <a:pPr indent="-342900" lvl="0" marL="457200" rtl="0" algn="l">
              <a:lnSpc>
                <a:spcPct val="115000"/>
              </a:lnSpc>
              <a:spcBef>
                <a:spcPts val="0"/>
              </a:spcBef>
              <a:spcAft>
                <a:spcPts val="0"/>
              </a:spcAft>
              <a:buClr>
                <a:srgbClr val="235F0C"/>
              </a:buClr>
              <a:buSzPct val="129032"/>
              <a:buFont typeface="Libre Baskerville"/>
              <a:buChar char="●"/>
            </a:pPr>
            <a:r>
              <a:rPr lang="en">
                <a:solidFill>
                  <a:srgbClr val="235F0C"/>
                </a:solidFill>
                <a:latin typeface="Libre Baskerville"/>
                <a:ea typeface="Libre Baskerville"/>
                <a:cs typeface="Libre Baskerville"/>
                <a:sym typeface="Libre Baskerville"/>
              </a:rPr>
              <a:t>Bike trails were identified ranked as the most needed recreational facility needed among residents</a:t>
            </a:r>
            <a:endParaRPr/>
          </a:p>
          <a:p>
            <a:pPr indent="-342900" lvl="0" marL="457200" rtl="0" algn="l">
              <a:lnSpc>
                <a:spcPct val="115000"/>
              </a:lnSpc>
              <a:spcBef>
                <a:spcPts val="0"/>
              </a:spcBef>
              <a:spcAft>
                <a:spcPts val="0"/>
              </a:spcAft>
              <a:buClr>
                <a:srgbClr val="235F0C"/>
              </a:buClr>
              <a:buSzPct val="129032"/>
              <a:buFont typeface="Libre Baskerville"/>
              <a:buChar char="●"/>
            </a:pPr>
            <a:r>
              <a:rPr lang="en">
                <a:solidFill>
                  <a:srgbClr val="235F0C"/>
                </a:solidFill>
                <a:latin typeface="Libre Baskerville"/>
                <a:ea typeface="Libre Baskerville"/>
                <a:cs typeface="Libre Baskerville"/>
                <a:sym typeface="Libre Baskerville"/>
              </a:rPr>
              <a:t>60.7% of residents reported that they would sell land to the Town at a fair market price to preserve Open Space</a:t>
            </a:r>
            <a:endParaRPr/>
          </a:p>
          <a:p>
            <a:pPr indent="-342900" lvl="0" marL="457200" rtl="0" algn="l">
              <a:lnSpc>
                <a:spcPct val="115000"/>
              </a:lnSpc>
              <a:spcBef>
                <a:spcPts val="0"/>
              </a:spcBef>
              <a:spcAft>
                <a:spcPts val="0"/>
              </a:spcAft>
              <a:buClr>
                <a:srgbClr val="235F0C"/>
              </a:buClr>
              <a:buSzPct val="129032"/>
              <a:buFont typeface="Libre Baskerville"/>
              <a:buChar char="●"/>
            </a:pPr>
            <a:r>
              <a:rPr lang="en">
                <a:solidFill>
                  <a:srgbClr val="235F0C"/>
                </a:solidFill>
                <a:latin typeface="Libre Baskerville"/>
                <a:ea typeface="Libre Baskerville"/>
                <a:cs typeface="Libre Baskerville"/>
                <a:sym typeface="Libre Baskerville"/>
              </a:rPr>
              <a:t>Water resources and wildlife habitat ranked highest in important for preservation</a:t>
            </a:r>
            <a:endParaRPr>
              <a:solidFill>
                <a:srgbClr val="235F0C"/>
              </a:solidFill>
              <a:latin typeface="Libre Baskerville"/>
              <a:ea typeface="Libre Baskerville"/>
              <a:cs typeface="Libre Baskerville"/>
              <a:sym typeface="Libre Baskervill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9"/>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Accomplishments since the 2016 OSRP</a:t>
            </a:r>
            <a:endParaRPr b="1">
              <a:solidFill>
                <a:srgbClr val="235F0C"/>
              </a:solidFill>
              <a:latin typeface="Libre Baskerville"/>
              <a:ea typeface="Libre Baskerville"/>
              <a:cs typeface="Libre Baskerville"/>
              <a:sym typeface="Libre Baskerville"/>
            </a:endParaRPr>
          </a:p>
        </p:txBody>
      </p:sp>
      <p:sp>
        <p:nvSpPr>
          <p:cNvPr id="135" name="Google Shape;135;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Acquired the Riverbend Open Space Area</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Improved the surface of the SNETT system</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Signage at every field and open space area</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Parking analysis at open space areas</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Recycling receptacles at all recreation areas</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Constructed shared use path to a portion of Grove Street and sharrows to some side streets</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Increased the Open Space Fund</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Secured capital funding</a:t>
            </a:r>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Sidewalks were added to portions of Chestnut Street and Pleasant Street, Beaver Street, and Lincoln Street</a:t>
            </a:r>
            <a:endParaRPr>
              <a:solidFill>
                <a:srgbClr val="235F0C"/>
              </a:solidFill>
              <a:latin typeface="Libre Baskerville"/>
              <a:ea typeface="Libre Baskerville"/>
              <a:cs typeface="Libre Baskerville"/>
              <a:sym typeface="Libre Baskervill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10"/>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Accomplishments since the 2016 OSRP</a:t>
            </a:r>
            <a:endParaRPr b="1">
              <a:solidFill>
                <a:srgbClr val="235F0C"/>
              </a:solidFill>
              <a:latin typeface="Libre Baskerville"/>
              <a:ea typeface="Libre Baskerville"/>
              <a:cs typeface="Libre Baskerville"/>
              <a:sym typeface="Libre Baskerville"/>
            </a:endParaRPr>
          </a:p>
        </p:txBody>
      </p:sp>
      <p:sp>
        <p:nvSpPr>
          <p:cNvPr id="141" name="Google Shape;141;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Transferred Town owned tax title and unresolved parcels to the Conservation Commission for designation as “Conservation” lands and permanent protection</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Evaluated local fee and tax structures to create a permanent revenue stream</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Acquired land adjacent to existing (circa 2016) recreation areas that were suitable for future “Conservation” land or additional recreation areas</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Conducted community outreach for the Community Preservation Act (CPA) and had the CPA on the Town ballot</a:t>
            </a:r>
            <a:endParaRPr>
              <a:solidFill>
                <a:srgbClr val="235F0C"/>
              </a:solidFill>
              <a:latin typeface="Libre Baskerville"/>
              <a:ea typeface="Libre Baskerville"/>
              <a:cs typeface="Libre Baskerville"/>
              <a:sym typeface="Libre Baskervill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11"/>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235F0C"/>
                </a:solidFill>
                <a:latin typeface="Libre Baskerville"/>
                <a:ea typeface="Libre Baskerville"/>
                <a:cs typeface="Libre Baskerville"/>
                <a:sym typeface="Libre Baskerville"/>
              </a:rPr>
              <a:t>OSRP Update Process (Jan 2023 - Aug 2023)</a:t>
            </a:r>
            <a:endParaRPr b="1">
              <a:solidFill>
                <a:srgbClr val="235F0C"/>
              </a:solidFill>
              <a:latin typeface="Libre Baskerville"/>
              <a:ea typeface="Libre Baskerville"/>
              <a:cs typeface="Libre Baskerville"/>
              <a:sym typeface="Libre Baskerville"/>
            </a:endParaRPr>
          </a:p>
        </p:txBody>
      </p:sp>
      <p:sp>
        <p:nvSpPr>
          <p:cNvPr id="147" name="Google Shape;14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Bimonthly focus group meetings</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Digital citizen survey</a:t>
            </a:r>
            <a:endParaRPr>
              <a:solidFill>
                <a:srgbClr val="235F0C"/>
              </a:solidFill>
              <a:latin typeface="Libre Baskerville"/>
              <a:ea typeface="Libre Baskerville"/>
              <a:cs typeface="Libre Baskerville"/>
              <a:sym typeface="Libre Baskerville"/>
            </a:endParaRPr>
          </a:p>
          <a:p>
            <a:pPr indent="-317500" lvl="1" marL="914400" rtl="0" algn="l">
              <a:lnSpc>
                <a:spcPct val="115000"/>
              </a:lnSpc>
              <a:spcBef>
                <a:spcPts val="0"/>
              </a:spcBef>
              <a:spcAft>
                <a:spcPts val="0"/>
              </a:spcAft>
              <a:buClr>
                <a:srgbClr val="235F0C"/>
              </a:buClr>
              <a:buSzPts val="1400"/>
              <a:buFont typeface="Libre Baskerville"/>
              <a:buChar char="○"/>
            </a:pPr>
            <a:r>
              <a:rPr lang="en">
                <a:solidFill>
                  <a:srgbClr val="235F0C"/>
                </a:solidFill>
                <a:latin typeface="Libre Baskerville"/>
                <a:ea typeface="Libre Baskerville"/>
                <a:cs typeface="Libre Baskerville"/>
                <a:sym typeface="Libre Baskerville"/>
              </a:rPr>
              <a:t>February 13, 2023 - April 16, 2023</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Three public hearings</a:t>
            </a:r>
            <a:endParaRPr>
              <a:solidFill>
                <a:srgbClr val="235F0C"/>
              </a:solidFill>
              <a:latin typeface="Libre Baskerville"/>
              <a:ea typeface="Libre Baskerville"/>
              <a:cs typeface="Libre Baskerville"/>
              <a:sym typeface="Libre Baskerville"/>
            </a:endParaRPr>
          </a:p>
          <a:p>
            <a:pPr indent="-317500" lvl="1" marL="914400" rtl="0" algn="l">
              <a:lnSpc>
                <a:spcPct val="115000"/>
              </a:lnSpc>
              <a:spcBef>
                <a:spcPts val="0"/>
              </a:spcBef>
              <a:spcAft>
                <a:spcPts val="0"/>
              </a:spcAft>
              <a:buClr>
                <a:srgbClr val="235F0C"/>
              </a:buClr>
              <a:buSzPts val="1400"/>
              <a:buFont typeface="Libre Baskerville"/>
              <a:buChar char="○"/>
            </a:pPr>
            <a:r>
              <a:rPr lang="en">
                <a:solidFill>
                  <a:srgbClr val="235F0C"/>
                </a:solidFill>
                <a:latin typeface="Libre Baskerville"/>
                <a:ea typeface="Libre Baskerville"/>
                <a:cs typeface="Libre Baskerville"/>
                <a:sym typeface="Libre Baskerville"/>
              </a:rPr>
              <a:t>February 2023 – 2016 OSRP Review and Current Priorities</a:t>
            </a:r>
            <a:endParaRPr>
              <a:solidFill>
                <a:srgbClr val="235F0C"/>
              </a:solidFill>
              <a:latin typeface="Libre Baskerville"/>
              <a:ea typeface="Libre Baskerville"/>
              <a:cs typeface="Libre Baskerville"/>
              <a:sym typeface="Libre Baskerville"/>
            </a:endParaRPr>
          </a:p>
          <a:p>
            <a:pPr indent="-317500" lvl="1" marL="914400" rtl="0" algn="l">
              <a:lnSpc>
                <a:spcPct val="115000"/>
              </a:lnSpc>
              <a:spcBef>
                <a:spcPts val="0"/>
              </a:spcBef>
              <a:spcAft>
                <a:spcPts val="0"/>
              </a:spcAft>
              <a:buClr>
                <a:srgbClr val="235F0C"/>
              </a:buClr>
              <a:buSzPts val="1400"/>
              <a:buFont typeface="Libre Baskerville"/>
              <a:buChar char="○"/>
            </a:pPr>
            <a:r>
              <a:rPr lang="en">
                <a:solidFill>
                  <a:srgbClr val="235F0C"/>
                </a:solidFill>
                <a:latin typeface="Libre Baskerville"/>
                <a:ea typeface="Libre Baskerville"/>
                <a:cs typeface="Libre Baskerville"/>
                <a:sym typeface="Libre Baskerville"/>
              </a:rPr>
              <a:t>April 2023 – Goals &amp; Objectives for 2023 OSRP</a:t>
            </a:r>
            <a:endParaRPr>
              <a:solidFill>
                <a:srgbClr val="235F0C"/>
              </a:solidFill>
              <a:latin typeface="Libre Baskerville"/>
              <a:ea typeface="Libre Baskerville"/>
              <a:cs typeface="Libre Baskerville"/>
              <a:sym typeface="Libre Baskerville"/>
            </a:endParaRPr>
          </a:p>
          <a:p>
            <a:pPr indent="-317500" lvl="1" marL="914400" rtl="0" algn="l">
              <a:lnSpc>
                <a:spcPct val="115000"/>
              </a:lnSpc>
              <a:spcBef>
                <a:spcPts val="0"/>
              </a:spcBef>
              <a:spcAft>
                <a:spcPts val="0"/>
              </a:spcAft>
              <a:buClr>
                <a:srgbClr val="235F0C"/>
              </a:buClr>
              <a:buSzPts val="1400"/>
              <a:buFont typeface="Libre Baskerville"/>
              <a:buChar char="○"/>
            </a:pPr>
            <a:r>
              <a:rPr lang="en">
                <a:solidFill>
                  <a:srgbClr val="235F0C"/>
                </a:solidFill>
                <a:latin typeface="Libre Baskerville"/>
                <a:ea typeface="Libre Baskerville"/>
                <a:cs typeface="Libre Baskerville"/>
                <a:sym typeface="Libre Baskerville"/>
              </a:rPr>
              <a:t>June 2023 – Draft 2023 OSRP review</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Comment period</a:t>
            </a:r>
            <a:endParaRPr/>
          </a:p>
          <a:p>
            <a:pPr indent="-342900" lvl="1" marL="9144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Month long public comment period to gather input regarding the draft Plan</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Conservation, Council, and State approval</a:t>
            </a:r>
            <a:endParaRPr>
              <a:solidFill>
                <a:srgbClr val="235F0C"/>
              </a:solidFill>
              <a:latin typeface="Libre Baskerville"/>
              <a:ea typeface="Libre Baskerville"/>
              <a:cs typeface="Libre Baskerville"/>
              <a:sym typeface="Libre Baskervill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12"/>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latin typeface="Libre Baskerville"/>
                <a:ea typeface="Libre Baskerville"/>
                <a:cs typeface="Libre Baskerville"/>
                <a:sym typeface="Libre Baskerville"/>
              </a:rPr>
              <a:t>Get Involved</a:t>
            </a:r>
            <a:endParaRPr b="1">
              <a:latin typeface="Libre Baskerville"/>
              <a:ea typeface="Libre Baskerville"/>
              <a:cs typeface="Libre Baskerville"/>
              <a:sym typeface="Libre Baskerville"/>
            </a:endParaRPr>
          </a:p>
        </p:txBody>
      </p:sp>
      <p:sp>
        <p:nvSpPr>
          <p:cNvPr id="153" name="Google Shape;153;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77500" lnSpcReduction="20000"/>
          </a:bodyPr>
          <a:lstStyle/>
          <a:p>
            <a:pPr indent="-325755" lvl="0" marL="4572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Visit the OSRP Webpage</a:t>
            </a:r>
            <a:endParaRPr/>
          </a:p>
          <a:p>
            <a:pPr indent="-325755" lvl="1" marL="914400" rtl="0" algn="l">
              <a:lnSpc>
                <a:spcPct val="115000"/>
              </a:lnSpc>
              <a:spcBef>
                <a:spcPts val="0"/>
              </a:spcBef>
              <a:spcAft>
                <a:spcPts val="0"/>
              </a:spcAft>
              <a:buClr>
                <a:srgbClr val="235F0C"/>
              </a:buClr>
              <a:buSzPct val="100000"/>
              <a:buFont typeface="Libre Baskerville"/>
              <a:buChar char="●"/>
            </a:pPr>
            <a:r>
              <a:rPr lang="en" u="sng">
                <a:solidFill>
                  <a:srgbClr val="235F0C"/>
                </a:solidFill>
                <a:latin typeface="Libre Baskerville"/>
                <a:ea typeface="Libre Baskerville"/>
                <a:cs typeface="Libre Baskerville"/>
                <a:sym typeface="Libre Baskerville"/>
                <a:hlinkClick r:id="rId4">
                  <a:extLst>
                    <a:ext uri="{A12FA001-AC4F-418D-AE19-62706E023703}">
                      <ahyp:hlinkClr val="tx"/>
                    </a:ext>
                  </a:extLst>
                </a:hlinkClick>
              </a:rPr>
              <a:t>https://www.franklinma.gov/conservation/pages/2023-open-space-and-recreation-plan-update</a:t>
            </a:r>
            <a:endParaRPr>
              <a:solidFill>
                <a:srgbClr val="235F0C"/>
              </a:solidFill>
              <a:latin typeface="Libre Baskerville"/>
              <a:ea typeface="Libre Baskerville"/>
              <a:cs typeface="Libre Baskerville"/>
              <a:sym typeface="Libre Baskerville"/>
            </a:endParaRPr>
          </a:p>
          <a:p>
            <a:pPr indent="-325755" lvl="0" marL="4572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Sign up for Conservation news alerts</a:t>
            </a:r>
            <a:endParaRPr>
              <a:solidFill>
                <a:srgbClr val="235F0C"/>
              </a:solidFill>
              <a:latin typeface="Libre Baskerville"/>
              <a:ea typeface="Libre Baskerville"/>
              <a:cs typeface="Libre Baskerville"/>
              <a:sym typeface="Libre Baskerville"/>
            </a:endParaRPr>
          </a:p>
          <a:p>
            <a:pPr indent="-304165" lvl="1" marL="914400" rtl="0" algn="l">
              <a:lnSpc>
                <a:spcPct val="115000"/>
              </a:lnSpc>
              <a:spcBef>
                <a:spcPts val="0"/>
              </a:spcBef>
              <a:spcAft>
                <a:spcPts val="0"/>
              </a:spcAft>
              <a:buClr>
                <a:srgbClr val="235F0C"/>
              </a:buClr>
              <a:buSzPct val="100000"/>
              <a:buFont typeface="Libre Baskerville"/>
              <a:buChar char="○"/>
            </a:pPr>
            <a:r>
              <a:rPr lang="en" u="sng">
                <a:solidFill>
                  <a:schemeClr val="hlink"/>
                </a:solidFill>
                <a:latin typeface="Libre Baskerville"/>
                <a:ea typeface="Libre Baskerville"/>
                <a:cs typeface="Libre Baskerville"/>
                <a:sym typeface="Libre Baskerville"/>
                <a:hlinkClick r:id="rId5"/>
              </a:rPr>
              <a:t>franklinma.gov/subscribe</a:t>
            </a:r>
            <a:endParaRPr>
              <a:solidFill>
                <a:srgbClr val="235F0C"/>
              </a:solidFill>
              <a:latin typeface="Libre Baskerville"/>
              <a:ea typeface="Libre Baskerville"/>
              <a:cs typeface="Libre Baskerville"/>
              <a:sym typeface="Libre Baskerville"/>
            </a:endParaRPr>
          </a:p>
          <a:p>
            <a:pPr indent="-325755" lvl="0" marL="4572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Conservation calendar</a:t>
            </a:r>
            <a:endParaRPr>
              <a:solidFill>
                <a:srgbClr val="235F0C"/>
              </a:solidFill>
              <a:latin typeface="Libre Baskerville"/>
              <a:ea typeface="Libre Baskerville"/>
              <a:cs typeface="Libre Baskerville"/>
              <a:sym typeface="Libre Baskerville"/>
            </a:endParaRPr>
          </a:p>
          <a:p>
            <a:pPr indent="-304165" lvl="1" marL="914400" rtl="0" algn="l">
              <a:lnSpc>
                <a:spcPct val="115000"/>
              </a:lnSpc>
              <a:spcBef>
                <a:spcPts val="0"/>
              </a:spcBef>
              <a:spcAft>
                <a:spcPts val="0"/>
              </a:spcAft>
              <a:buClr>
                <a:srgbClr val="235F0C"/>
              </a:buClr>
              <a:buSzPct val="100000"/>
              <a:buFont typeface="Libre Baskerville"/>
              <a:buChar char="○"/>
            </a:pPr>
            <a:r>
              <a:rPr lang="en" u="sng">
                <a:solidFill>
                  <a:schemeClr val="hlink"/>
                </a:solidFill>
                <a:latin typeface="Libre Baskerville"/>
                <a:ea typeface="Libre Baskerville"/>
                <a:cs typeface="Libre Baskerville"/>
                <a:sym typeface="Libre Baskerville"/>
                <a:hlinkClick r:id="rId6"/>
              </a:rPr>
              <a:t>https://www.franklinma.gov/node/24/events/month</a:t>
            </a:r>
            <a:endParaRPr>
              <a:solidFill>
                <a:srgbClr val="235F0C"/>
              </a:solidFill>
              <a:latin typeface="Libre Baskerville"/>
              <a:ea typeface="Libre Baskerville"/>
              <a:cs typeface="Libre Baskerville"/>
              <a:sym typeface="Libre Baskerville"/>
            </a:endParaRPr>
          </a:p>
          <a:p>
            <a:pPr indent="-304165" lvl="1" marL="9144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Office hours: alternating Fridays 10a - 11a in Room 326A  at Town Hall</a:t>
            </a:r>
            <a:endParaRPr>
              <a:solidFill>
                <a:srgbClr val="235F0C"/>
              </a:solidFill>
              <a:latin typeface="Libre Baskerville"/>
              <a:ea typeface="Libre Baskerville"/>
              <a:cs typeface="Libre Baskerville"/>
              <a:sym typeface="Libre Baskerville"/>
            </a:endParaRPr>
          </a:p>
          <a:p>
            <a:pPr indent="-325755" lvl="0" marL="4572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Provide input by Google Form, email, or survey</a:t>
            </a:r>
            <a:endParaRPr>
              <a:solidFill>
                <a:srgbClr val="235F0C"/>
              </a:solidFill>
              <a:latin typeface="Libre Baskerville"/>
              <a:ea typeface="Libre Baskerville"/>
              <a:cs typeface="Libre Baskerville"/>
              <a:sym typeface="Libre Baskerville"/>
            </a:endParaRPr>
          </a:p>
          <a:p>
            <a:pPr indent="-304165" lvl="1" marL="9144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Google Form: </a:t>
            </a:r>
            <a:r>
              <a:rPr lang="en" u="sng">
                <a:solidFill>
                  <a:schemeClr val="hlink"/>
                </a:solidFill>
                <a:latin typeface="Libre Baskerville"/>
                <a:ea typeface="Libre Baskerville"/>
                <a:cs typeface="Libre Baskerville"/>
                <a:sym typeface="Libre Baskerville"/>
                <a:hlinkClick r:id="rId7"/>
              </a:rPr>
              <a:t>https://forms.gle/GLJ88MHhykuCmw4y6</a:t>
            </a:r>
            <a:endParaRPr>
              <a:solidFill>
                <a:srgbClr val="235F0C"/>
              </a:solidFill>
              <a:latin typeface="Libre Baskerville"/>
              <a:ea typeface="Libre Baskerville"/>
              <a:cs typeface="Libre Baskerville"/>
              <a:sym typeface="Libre Baskerville"/>
            </a:endParaRPr>
          </a:p>
          <a:p>
            <a:pPr indent="-304165" lvl="1" marL="9144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Email: </a:t>
            </a:r>
            <a:r>
              <a:rPr lang="en" u="sng">
                <a:solidFill>
                  <a:schemeClr val="hlink"/>
                </a:solidFill>
                <a:latin typeface="Libre Baskerville"/>
                <a:ea typeface="Libre Baskerville"/>
                <a:cs typeface="Libre Baskerville"/>
                <a:sym typeface="Libre Baskerville"/>
                <a:hlinkClick r:id="rId8"/>
              </a:rPr>
              <a:t>bgoodlander@franklinma.gov</a:t>
            </a:r>
            <a:endParaRPr>
              <a:solidFill>
                <a:srgbClr val="235F0C"/>
              </a:solidFill>
              <a:latin typeface="Libre Baskerville"/>
              <a:ea typeface="Libre Baskerville"/>
              <a:cs typeface="Libre Baskerville"/>
              <a:sym typeface="Libre Baskerville"/>
            </a:endParaRPr>
          </a:p>
          <a:p>
            <a:pPr indent="-304165" lvl="1" marL="9144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Survey posted on all digital platforms Feb 2023 - April 2023</a:t>
            </a:r>
            <a:endParaRPr>
              <a:solidFill>
                <a:srgbClr val="235F0C"/>
              </a:solidFill>
              <a:latin typeface="Libre Baskerville"/>
              <a:ea typeface="Libre Baskerville"/>
              <a:cs typeface="Libre Baskerville"/>
              <a:sym typeface="Libre Baskerville"/>
            </a:endParaRPr>
          </a:p>
          <a:p>
            <a:pPr indent="-304164" lvl="2" marL="13716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Contact Breeka Li Goodlander for more information or a hardcopy</a:t>
            </a:r>
            <a:endParaRPr>
              <a:solidFill>
                <a:srgbClr val="235F0C"/>
              </a:solidFill>
              <a:latin typeface="Libre Baskerville"/>
              <a:ea typeface="Libre Baskerville"/>
              <a:cs typeface="Libre Baskerville"/>
              <a:sym typeface="Libre Baskerville"/>
            </a:endParaRPr>
          </a:p>
          <a:p>
            <a:pPr indent="-325755" lvl="0" marL="4572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Attend the public hearings</a:t>
            </a:r>
            <a:endParaRPr>
              <a:solidFill>
                <a:srgbClr val="235F0C"/>
              </a:solidFill>
              <a:latin typeface="Libre Baskerville"/>
              <a:ea typeface="Libre Baskerville"/>
              <a:cs typeface="Libre Baskerville"/>
              <a:sym typeface="Libre Baskerville"/>
            </a:endParaRPr>
          </a:p>
          <a:p>
            <a:pPr indent="-304165" lvl="1" marL="9144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Paper comment</a:t>
            </a:r>
            <a:endParaRPr>
              <a:solidFill>
                <a:srgbClr val="235F0C"/>
              </a:solidFill>
              <a:latin typeface="Libre Baskerville"/>
              <a:ea typeface="Libre Baskerville"/>
              <a:cs typeface="Libre Baskerville"/>
              <a:sym typeface="Libre Baskerville"/>
            </a:endParaRPr>
          </a:p>
          <a:p>
            <a:pPr indent="-304165" lvl="1" marL="9144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Digital comment</a:t>
            </a:r>
            <a:endParaRPr>
              <a:solidFill>
                <a:srgbClr val="235F0C"/>
              </a:solidFill>
              <a:latin typeface="Libre Baskerville"/>
              <a:ea typeface="Libre Baskerville"/>
              <a:cs typeface="Libre Baskerville"/>
              <a:sym typeface="Libre Baskerville"/>
            </a:endParaRPr>
          </a:p>
          <a:p>
            <a:pPr indent="-304165" lvl="1" marL="9144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Public comment</a:t>
            </a:r>
            <a:endParaRPr>
              <a:solidFill>
                <a:srgbClr val="235F0C"/>
              </a:solidFill>
              <a:latin typeface="Libre Baskerville"/>
              <a:ea typeface="Libre Baskerville"/>
              <a:cs typeface="Libre Baskerville"/>
              <a:sym typeface="Libre Baskerville"/>
            </a:endParaRPr>
          </a:p>
          <a:p>
            <a:pPr indent="-325755" lvl="0" marL="4572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Schedule an OSRP presentation for your group or organization</a:t>
            </a:r>
            <a:endParaRPr>
              <a:solidFill>
                <a:srgbClr val="235F0C"/>
              </a:solidFill>
              <a:latin typeface="Libre Baskerville"/>
              <a:ea typeface="Libre Baskerville"/>
              <a:cs typeface="Libre Baskerville"/>
              <a:sym typeface="Libre Baskerville"/>
            </a:endParaRPr>
          </a:p>
          <a:p>
            <a:pPr indent="-304165" lvl="1" marL="914400" rtl="0" algn="l">
              <a:lnSpc>
                <a:spcPct val="115000"/>
              </a:lnSpc>
              <a:spcBef>
                <a:spcPts val="0"/>
              </a:spcBef>
              <a:spcAft>
                <a:spcPts val="0"/>
              </a:spcAft>
              <a:buClr>
                <a:srgbClr val="235F0C"/>
              </a:buClr>
              <a:buSzPct val="100000"/>
              <a:buFont typeface="Libre Baskerville"/>
              <a:buChar char="○"/>
            </a:pPr>
            <a:r>
              <a:rPr lang="en">
                <a:solidFill>
                  <a:srgbClr val="235F0C"/>
                </a:solidFill>
                <a:latin typeface="Libre Baskerville"/>
                <a:ea typeface="Libre Baskerville"/>
                <a:cs typeface="Libre Baskerville"/>
                <a:sym typeface="Libre Baskerville"/>
              </a:rPr>
              <a:t>Contact </a:t>
            </a:r>
            <a:r>
              <a:rPr lang="en" u="sng">
                <a:solidFill>
                  <a:schemeClr val="hlink"/>
                </a:solidFill>
                <a:latin typeface="Libre Baskerville"/>
                <a:ea typeface="Libre Baskerville"/>
                <a:cs typeface="Libre Baskerville"/>
                <a:sym typeface="Libre Baskerville"/>
                <a:hlinkClick r:id="rId9"/>
              </a:rPr>
              <a:t>bgoodlander@franklinma.gov</a:t>
            </a:r>
            <a:r>
              <a:rPr lang="en">
                <a:solidFill>
                  <a:srgbClr val="235F0C"/>
                </a:solidFill>
                <a:latin typeface="Libre Baskerville"/>
                <a:ea typeface="Libre Baskerville"/>
                <a:cs typeface="Libre Baskerville"/>
                <a:sym typeface="Libre Baskerville"/>
              </a:rPr>
              <a:t> for more information</a:t>
            </a:r>
            <a:endParaRPr>
              <a:solidFill>
                <a:srgbClr val="235F0C"/>
              </a:solidFill>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13"/>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latin typeface="Libre Baskerville"/>
                <a:ea typeface="Libre Baskerville"/>
                <a:cs typeface="Libre Baskerville"/>
                <a:sym typeface="Libre Baskerville"/>
              </a:rPr>
              <a:t>Get Involved</a:t>
            </a:r>
            <a:endParaRPr b="1">
              <a:latin typeface="Libre Baskerville"/>
              <a:ea typeface="Libre Baskerville"/>
              <a:cs typeface="Libre Baskerville"/>
              <a:sym typeface="Libre Baskerville"/>
            </a:endParaRPr>
          </a:p>
        </p:txBody>
      </p:sp>
      <p:sp>
        <p:nvSpPr>
          <p:cNvPr id="159" name="Google Shape;159;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1200"/>
              </a:spcAft>
              <a:buSzPts val="1800"/>
              <a:buNone/>
            </a:pPr>
            <a:r>
              <a:t/>
            </a:r>
            <a:endParaRPr>
              <a:solidFill>
                <a:srgbClr val="235F0C"/>
              </a:solidFill>
              <a:latin typeface="Libre Baskerville"/>
              <a:ea typeface="Libre Baskerville"/>
              <a:cs typeface="Libre Baskerville"/>
              <a:sym typeface="Libre Baskerville"/>
            </a:endParaRPr>
          </a:p>
        </p:txBody>
      </p:sp>
      <p:pic>
        <p:nvPicPr>
          <p:cNvPr id="160" name="Google Shape;160;p13"/>
          <p:cNvPicPr preferRelativeResize="0"/>
          <p:nvPr/>
        </p:nvPicPr>
        <p:blipFill rotWithShape="1">
          <a:blip r:embed="rId4">
            <a:alphaModFix/>
          </a:blip>
          <a:srcRect b="0" l="0" r="0" t="0"/>
          <a:stretch/>
        </p:blipFill>
        <p:spPr>
          <a:xfrm>
            <a:off x="3026513" y="1331437"/>
            <a:ext cx="1235775" cy="1235775"/>
          </a:xfrm>
          <a:prstGeom prst="rect">
            <a:avLst/>
          </a:prstGeom>
          <a:noFill/>
          <a:ln>
            <a:noFill/>
          </a:ln>
        </p:spPr>
      </p:pic>
      <p:pic>
        <p:nvPicPr>
          <p:cNvPr id="161" name="Google Shape;161;p13"/>
          <p:cNvPicPr preferRelativeResize="0"/>
          <p:nvPr/>
        </p:nvPicPr>
        <p:blipFill rotWithShape="1">
          <a:blip r:embed="rId5">
            <a:alphaModFix/>
          </a:blip>
          <a:srcRect b="0" l="0" r="0" t="0"/>
          <a:stretch/>
        </p:blipFill>
        <p:spPr>
          <a:xfrm>
            <a:off x="5117750" y="1331411"/>
            <a:ext cx="1235775" cy="1235775"/>
          </a:xfrm>
          <a:prstGeom prst="rect">
            <a:avLst/>
          </a:prstGeom>
          <a:noFill/>
          <a:ln>
            <a:noFill/>
          </a:ln>
        </p:spPr>
      </p:pic>
      <p:sp>
        <p:nvSpPr>
          <p:cNvPr id="162" name="Google Shape;162;p13"/>
          <p:cNvSpPr txBox="1"/>
          <p:nvPr/>
        </p:nvSpPr>
        <p:spPr>
          <a:xfrm>
            <a:off x="2649163" y="2567175"/>
            <a:ext cx="199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235F0C"/>
                </a:solidFill>
                <a:latin typeface="Libre Baskerville"/>
                <a:ea typeface="Libre Baskerville"/>
                <a:cs typeface="Libre Baskerville"/>
                <a:sym typeface="Libre Baskerville"/>
              </a:rPr>
              <a:t>OSRP Google Form</a:t>
            </a:r>
            <a:endParaRPr b="0" i="0" sz="1400" u="none" cap="none" strike="noStrike">
              <a:solidFill>
                <a:srgbClr val="235F0C"/>
              </a:solidFill>
              <a:latin typeface="Libre Baskerville"/>
              <a:ea typeface="Libre Baskerville"/>
              <a:cs typeface="Libre Baskerville"/>
              <a:sym typeface="Libre Baskerville"/>
            </a:endParaRPr>
          </a:p>
        </p:txBody>
      </p:sp>
      <p:sp>
        <p:nvSpPr>
          <p:cNvPr id="163" name="Google Shape;163;p13"/>
          <p:cNvSpPr txBox="1"/>
          <p:nvPr/>
        </p:nvSpPr>
        <p:spPr>
          <a:xfrm>
            <a:off x="5181837" y="2567182"/>
            <a:ext cx="110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235F0C"/>
                </a:solidFill>
                <a:latin typeface="Libre Baskerville"/>
                <a:ea typeface="Libre Baskerville"/>
                <a:cs typeface="Libre Baskerville"/>
                <a:sym typeface="Libre Baskerville"/>
              </a:rPr>
              <a:t>Subscribe</a:t>
            </a:r>
            <a:endParaRPr b="0" i="0" sz="1400" u="none" cap="none" strike="noStrike">
              <a:solidFill>
                <a:srgbClr val="235F0C"/>
              </a:solidFill>
              <a:latin typeface="Libre Baskerville"/>
              <a:ea typeface="Libre Baskerville"/>
              <a:cs typeface="Libre Baskerville"/>
              <a:sym typeface="Libre Baskerville"/>
            </a:endParaRPr>
          </a:p>
        </p:txBody>
      </p:sp>
      <p:pic>
        <p:nvPicPr>
          <p:cNvPr id="164" name="Google Shape;164;p13"/>
          <p:cNvPicPr preferRelativeResize="0"/>
          <p:nvPr/>
        </p:nvPicPr>
        <p:blipFill rotWithShape="1">
          <a:blip r:embed="rId6">
            <a:alphaModFix/>
          </a:blip>
          <a:srcRect b="0" l="0" r="0" t="0"/>
          <a:stretch/>
        </p:blipFill>
        <p:spPr>
          <a:xfrm>
            <a:off x="2694210" y="4036926"/>
            <a:ext cx="487525" cy="487525"/>
          </a:xfrm>
          <a:prstGeom prst="rect">
            <a:avLst/>
          </a:prstGeom>
          <a:noFill/>
          <a:ln>
            <a:noFill/>
          </a:ln>
        </p:spPr>
      </p:pic>
      <p:sp>
        <p:nvSpPr>
          <p:cNvPr id="165" name="Google Shape;165;p13"/>
          <p:cNvSpPr txBox="1"/>
          <p:nvPr/>
        </p:nvSpPr>
        <p:spPr>
          <a:xfrm>
            <a:off x="1156437" y="3251663"/>
            <a:ext cx="35631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235F0C"/>
                </a:solidFill>
                <a:latin typeface="Libre Baskerville"/>
                <a:ea typeface="Libre Baskerville"/>
                <a:cs typeface="Libre Baskerville"/>
                <a:sym typeface="Libre Baskerville"/>
              </a:rPr>
              <a:t>Breeka Li Goodlander</a:t>
            </a:r>
            <a:r>
              <a:rPr lang="en">
                <a:solidFill>
                  <a:srgbClr val="235F0C"/>
                </a:solidFill>
                <a:latin typeface="Libre Baskerville"/>
                <a:ea typeface="Libre Baskerville"/>
                <a:cs typeface="Libre Baskerville"/>
                <a:sym typeface="Libre Baskerville"/>
              </a:rPr>
              <a:t>, </a:t>
            </a:r>
            <a:r>
              <a:rPr lang="en" sz="900">
                <a:solidFill>
                  <a:srgbClr val="235F0C"/>
                </a:solidFill>
                <a:latin typeface="Libre Baskerville"/>
                <a:ea typeface="Libre Baskerville"/>
                <a:cs typeface="Libre Baskerville"/>
                <a:sym typeface="Libre Baskerville"/>
              </a:rPr>
              <a:t>CWS, PWS, CERPIT</a:t>
            </a:r>
            <a:br>
              <a:rPr b="0" i="0" lang="en" sz="1400" u="none" cap="none" strike="noStrike">
                <a:solidFill>
                  <a:srgbClr val="235F0C"/>
                </a:solidFill>
                <a:latin typeface="Libre Baskerville"/>
                <a:ea typeface="Libre Baskerville"/>
                <a:cs typeface="Libre Baskerville"/>
                <a:sym typeface="Libre Baskerville"/>
              </a:rPr>
            </a:br>
            <a:r>
              <a:rPr b="0" i="0" lang="en" sz="1400" u="sng" cap="none" strike="noStrike">
                <a:solidFill>
                  <a:schemeClr val="hlink"/>
                </a:solidFill>
                <a:latin typeface="Libre Baskerville"/>
                <a:ea typeface="Libre Baskerville"/>
                <a:cs typeface="Libre Baskerville"/>
                <a:sym typeface="Libre Baskerville"/>
                <a:hlinkClick r:id="rId7"/>
              </a:rPr>
              <a:t>bgoodlander@franklinma.gov</a:t>
            </a:r>
            <a:endParaRPr b="0" i="0" sz="1400" u="none" cap="none" strike="noStrike">
              <a:solidFill>
                <a:srgbClr val="235F0C"/>
              </a:solidFill>
              <a:latin typeface="Libre Baskerville"/>
              <a:ea typeface="Libre Baskerville"/>
              <a:cs typeface="Libre Baskerville"/>
              <a:sym typeface="Libre Baskerville"/>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235F0C"/>
                </a:solidFill>
                <a:latin typeface="Libre Baskerville"/>
                <a:ea typeface="Libre Baskerville"/>
                <a:cs typeface="Libre Baskerville"/>
                <a:sym typeface="Libre Baskerville"/>
              </a:rPr>
              <a:t>508-520-4847</a:t>
            </a:r>
            <a:endParaRPr b="0" i="0" sz="1400" u="none" cap="none" strike="noStrike">
              <a:solidFill>
                <a:srgbClr val="235F0C"/>
              </a:solidFill>
              <a:latin typeface="Libre Baskerville"/>
              <a:ea typeface="Libre Baskerville"/>
              <a:cs typeface="Libre Baskerville"/>
              <a:sym typeface="Libre Baskerville"/>
            </a:endParaRPr>
          </a:p>
        </p:txBody>
      </p:sp>
      <p:pic>
        <p:nvPicPr>
          <p:cNvPr id="166" name="Google Shape;166;p13"/>
          <p:cNvPicPr preferRelativeResize="0"/>
          <p:nvPr/>
        </p:nvPicPr>
        <p:blipFill rotWithShape="1">
          <a:blip r:embed="rId8">
            <a:alphaModFix/>
          </a:blip>
          <a:srcRect b="0" l="0" r="0" t="0"/>
          <a:stretch/>
        </p:blipFill>
        <p:spPr>
          <a:xfrm>
            <a:off x="7171986" y="1331409"/>
            <a:ext cx="1235775" cy="1235775"/>
          </a:xfrm>
          <a:prstGeom prst="rect">
            <a:avLst/>
          </a:prstGeom>
          <a:noFill/>
          <a:ln>
            <a:noFill/>
          </a:ln>
        </p:spPr>
      </p:pic>
      <p:sp>
        <p:nvSpPr>
          <p:cNvPr id="167" name="Google Shape;167;p13"/>
          <p:cNvSpPr txBox="1"/>
          <p:nvPr/>
        </p:nvSpPr>
        <p:spPr>
          <a:xfrm>
            <a:off x="6970123" y="2567171"/>
            <a:ext cx="163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235F0C"/>
                </a:solidFill>
                <a:latin typeface="Libre Baskerville"/>
                <a:ea typeface="Libre Baskerville"/>
                <a:cs typeface="Libre Baskerville"/>
                <a:sym typeface="Libre Baskerville"/>
              </a:rPr>
              <a:t>Event Calendar</a:t>
            </a:r>
            <a:endParaRPr b="0" i="0" sz="1400" u="none" cap="none" strike="noStrike">
              <a:solidFill>
                <a:srgbClr val="235F0C"/>
              </a:solidFill>
              <a:latin typeface="Libre Baskerville"/>
              <a:ea typeface="Libre Baskerville"/>
              <a:cs typeface="Libre Baskerville"/>
              <a:sym typeface="Libre Baskerville"/>
            </a:endParaRPr>
          </a:p>
        </p:txBody>
      </p:sp>
      <p:pic>
        <p:nvPicPr>
          <p:cNvPr id="168" name="Google Shape;168;p13"/>
          <p:cNvPicPr preferRelativeResize="0"/>
          <p:nvPr/>
        </p:nvPicPr>
        <p:blipFill rotWithShape="1">
          <a:blip r:embed="rId9">
            <a:alphaModFix/>
          </a:blip>
          <a:srcRect b="0" l="0" r="0" t="0"/>
          <a:stretch/>
        </p:blipFill>
        <p:spPr>
          <a:xfrm>
            <a:off x="6271449" y="3034957"/>
            <a:ext cx="1235774" cy="1235774"/>
          </a:xfrm>
          <a:prstGeom prst="rect">
            <a:avLst/>
          </a:prstGeom>
          <a:noFill/>
          <a:ln>
            <a:noFill/>
          </a:ln>
        </p:spPr>
      </p:pic>
      <p:sp>
        <p:nvSpPr>
          <p:cNvPr id="169" name="Google Shape;169;p13"/>
          <p:cNvSpPr txBox="1"/>
          <p:nvPr/>
        </p:nvSpPr>
        <p:spPr>
          <a:xfrm>
            <a:off x="6066897" y="4238324"/>
            <a:ext cx="164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235F0C"/>
                </a:solidFill>
                <a:latin typeface="Libre Baskerville"/>
                <a:ea typeface="Libre Baskerville"/>
                <a:cs typeface="Libre Baskerville"/>
                <a:sym typeface="Libre Baskerville"/>
              </a:rPr>
              <a:t>OSRP Webpage</a:t>
            </a:r>
            <a:endParaRPr b="0" i="0" sz="1400" u="none" cap="none" strike="noStrike">
              <a:solidFill>
                <a:srgbClr val="235F0C"/>
              </a:solidFill>
              <a:latin typeface="Libre Baskerville"/>
              <a:ea typeface="Libre Baskerville"/>
              <a:cs typeface="Libre Baskerville"/>
              <a:sym typeface="Libre Baskerville"/>
            </a:endParaRPr>
          </a:p>
        </p:txBody>
      </p:sp>
      <p:sp>
        <p:nvSpPr>
          <p:cNvPr id="170" name="Google Shape;170;p13"/>
          <p:cNvSpPr txBox="1"/>
          <p:nvPr/>
        </p:nvSpPr>
        <p:spPr>
          <a:xfrm>
            <a:off x="2926462" y="4767462"/>
            <a:ext cx="309861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900" u="none" cap="none" strike="noStrike">
                <a:solidFill>
                  <a:srgbClr val="F7FFB3"/>
                </a:solidFill>
                <a:latin typeface="Arial"/>
                <a:ea typeface="Arial"/>
                <a:cs typeface="Arial"/>
                <a:sym typeface="Arial"/>
              </a:rPr>
              <a:t>Disclaimer: Song “9” provided by Matt LeGroulx at https://freemusicarchive.org/music/Matt_LeGroulx/contact</a:t>
            </a:r>
            <a:endParaRPr/>
          </a:p>
        </p:txBody>
      </p:sp>
      <p:pic>
        <p:nvPicPr>
          <p:cNvPr id="171" name="Google Shape;171;p13"/>
          <p:cNvPicPr preferRelativeResize="0"/>
          <p:nvPr/>
        </p:nvPicPr>
        <p:blipFill>
          <a:blip r:embed="rId10">
            <a:alphaModFix/>
          </a:blip>
          <a:stretch>
            <a:fillRect/>
          </a:stretch>
        </p:blipFill>
        <p:spPr>
          <a:xfrm>
            <a:off x="831150" y="1332063"/>
            <a:ext cx="1234440" cy="1234440"/>
          </a:xfrm>
          <a:prstGeom prst="rect">
            <a:avLst/>
          </a:prstGeom>
          <a:noFill/>
          <a:ln>
            <a:noFill/>
          </a:ln>
        </p:spPr>
      </p:pic>
      <p:sp>
        <p:nvSpPr>
          <p:cNvPr id="172" name="Google Shape;172;p13"/>
          <p:cNvSpPr txBox="1"/>
          <p:nvPr/>
        </p:nvSpPr>
        <p:spPr>
          <a:xfrm>
            <a:off x="709175" y="2567175"/>
            <a:ext cx="147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235F0C"/>
                </a:solidFill>
                <a:latin typeface="Libre Baskerville"/>
                <a:ea typeface="Libre Baskerville"/>
                <a:cs typeface="Libre Baskerville"/>
                <a:sym typeface="Libre Baskerville"/>
              </a:rPr>
              <a:t>OSRP </a:t>
            </a:r>
            <a:r>
              <a:rPr lang="en">
                <a:solidFill>
                  <a:srgbClr val="235F0C"/>
                </a:solidFill>
                <a:latin typeface="Libre Baskerville"/>
                <a:ea typeface="Libre Baskerville"/>
                <a:cs typeface="Libre Baskerville"/>
                <a:sym typeface="Libre Baskerville"/>
              </a:rPr>
              <a:t>Survey</a:t>
            </a:r>
            <a:endParaRPr b="0" i="0" sz="1400" u="none" cap="none" strike="noStrike">
              <a:solidFill>
                <a:srgbClr val="235F0C"/>
              </a:solidFill>
              <a:latin typeface="Libre Baskerville"/>
              <a:ea typeface="Libre Baskerville"/>
              <a:cs typeface="Libre Baskerville"/>
              <a:sym typeface="Libre Baskervill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 name="Shape 58"/>
        <p:cNvGrpSpPr/>
        <p:nvPr/>
      </p:nvGrpSpPr>
      <p:grpSpPr>
        <a:xfrm>
          <a:off x="0" y="0"/>
          <a:ext cx="0" cy="0"/>
          <a:chOff x="0" y="0"/>
          <a:chExt cx="0" cy="0"/>
        </a:xfrm>
      </p:grpSpPr>
      <p:pic>
        <p:nvPicPr>
          <p:cNvPr id="59" name="Google Shape;59;p2"/>
          <p:cNvPicPr preferRelativeResize="0"/>
          <p:nvPr/>
        </p:nvPicPr>
        <p:blipFill rotWithShape="1">
          <a:blip r:embed="rId3">
            <a:alphaModFix/>
          </a:blip>
          <a:srcRect b="26331" l="0" r="0" t="27746"/>
          <a:stretch/>
        </p:blipFill>
        <p:spPr>
          <a:xfrm>
            <a:off x="1113750" y="983550"/>
            <a:ext cx="6916500" cy="317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3"/>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What is the Open Space and Recreation Plan?</a:t>
            </a:r>
            <a:endParaRPr b="1">
              <a:latin typeface="Libre Baskerville"/>
              <a:ea typeface="Libre Baskerville"/>
              <a:cs typeface="Libre Baskerville"/>
              <a:sym typeface="Libre Baskerville"/>
            </a:endParaRPr>
          </a:p>
        </p:txBody>
      </p:sp>
      <p:sp>
        <p:nvSpPr>
          <p:cNvPr id="65" name="Google Shape;65;p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Clr>
                <a:srgbClr val="235F0C"/>
              </a:buClr>
              <a:buSzPts val="1400"/>
              <a:buFont typeface="Libre Baskerville"/>
              <a:buChar char="●"/>
            </a:pPr>
            <a:r>
              <a:rPr lang="en">
                <a:solidFill>
                  <a:srgbClr val="235F0C"/>
                </a:solidFill>
                <a:latin typeface="Libre Baskerville"/>
                <a:ea typeface="Libre Baskerville"/>
                <a:cs typeface="Libre Baskerville"/>
                <a:sym typeface="Libre Baskerville"/>
              </a:rPr>
              <a:t>Open Space and Recreation Plan = “OSRP”</a:t>
            </a:r>
            <a:br>
              <a:rPr lang="en">
                <a:solidFill>
                  <a:srgbClr val="235F0C"/>
                </a:solidFill>
                <a:latin typeface="Libre Baskerville"/>
                <a:ea typeface="Libre Baskerville"/>
                <a:cs typeface="Libre Baskerville"/>
                <a:sym typeface="Libre Baskerville"/>
              </a:rPr>
            </a:br>
            <a:endParaRPr>
              <a:solidFill>
                <a:srgbClr val="235F0C"/>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235F0C"/>
              </a:buClr>
              <a:buSzPts val="1400"/>
              <a:buFont typeface="Libre Baskerville"/>
              <a:buChar char="●"/>
            </a:pPr>
            <a:r>
              <a:rPr lang="en">
                <a:solidFill>
                  <a:srgbClr val="235F0C"/>
                </a:solidFill>
                <a:latin typeface="Libre Baskerville"/>
                <a:ea typeface="Libre Baskerville"/>
                <a:cs typeface="Libre Baskerville"/>
                <a:sym typeface="Libre Baskerville"/>
              </a:rPr>
              <a:t>“A tool through which a community plans for the future of its conservation and recreation resources.” (Mass.gov, 2022) </a:t>
            </a:r>
            <a:br>
              <a:rPr lang="en">
                <a:solidFill>
                  <a:srgbClr val="235F0C"/>
                </a:solidFill>
                <a:latin typeface="Libre Baskerville"/>
                <a:ea typeface="Libre Baskerville"/>
                <a:cs typeface="Libre Baskerville"/>
                <a:sym typeface="Libre Baskerville"/>
              </a:rPr>
            </a:br>
            <a:endParaRPr>
              <a:solidFill>
                <a:srgbClr val="235F0C"/>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SzPts val="1400"/>
              <a:buFont typeface="Libre Baskerville"/>
              <a:buChar char="●"/>
            </a:pPr>
            <a:r>
              <a:rPr lang="en">
                <a:solidFill>
                  <a:srgbClr val="235F0C"/>
                </a:solidFill>
                <a:latin typeface="Libre Baskerville"/>
                <a:ea typeface="Libre Baskerville"/>
                <a:cs typeface="Libre Baskerville"/>
                <a:sym typeface="Libre Baskerville"/>
              </a:rPr>
              <a:t>A plan for plans</a:t>
            </a:r>
            <a:br>
              <a:rPr lang="en">
                <a:latin typeface="Libre Baskerville"/>
                <a:ea typeface="Libre Baskerville"/>
                <a:cs typeface="Libre Baskerville"/>
                <a:sym typeface="Libre Baskerville"/>
              </a:rPr>
            </a:br>
            <a:endParaRPr>
              <a:latin typeface="Libre Baskerville"/>
              <a:ea typeface="Libre Baskerville"/>
              <a:cs typeface="Libre Baskerville"/>
              <a:sym typeface="Libre Baskerville"/>
            </a:endParaRPr>
          </a:p>
          <a:p>
            <a:pPr indent="0" lvl="0" marL="457200" rtl="0" algn="l">
              <a:lnSpc>
                <a:spcPct val="115000"/>
              </a:lnSpc>
              <a:spcBef>
                <a:spcPts val="1200"/>
              </a:spcBef>
              <a:spcAft>
                <a:spcPts val="1200"/>
              </a:spcAft>
              <a:buSzPts val="1400"/>
              <a:buNone/>
            </a:pPr>
            <a:r>
              <a:t/>
            </a:r>
            <a:endParaRPr>
              <a:latin typeface="Libre Baskerville"/>
              <a:ea typeface="Libre Baskerville"/>
              <a:cs typeface="Libre Baskerville"/>
              <a:sym typeface="Libre Baskerville"/>
            </a:endParaRPr>
          </a:p>
        </p:txBody>
      </p:sp>
      <p:sp>
        <p:nvSpPr>
          <p:cNvPr id="66" name="Google Shape;66;p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Clr>
                <a:srgbClr val="F0F3BD"/>
              </a:buClr>
              <a:buSzPts val="1400"/>
              <a:buFont typeface="Libre Baskerville"/>
              <a:buChar char="●"/>
            </a:pPr>
            <a:r>
              <a:rPr lang="en">
                <a:solidFill>
                  <a:srgbClr val="F0F3BD"/>
                </a:solidFill>
                <a:latin typeface="Libre Baskerville"/>
                <a:ea typeface="Libre Baskerville"/>
                <a:cs typeface="Libre Baskerville"/>
                <a:sym typeface="Libre Baskerville"/>
              </a:rPr>
              <a:t>Accumulation of public participation, stakeholder engagement, goals and objectives</a:t>
            </a:r>
            <a:br>
              <a:rPr lang="en">
                <a:latin typeface="Libre Baskerville"/>
                <a:ea typeface="Libre Baskerville"/>
                <a:cs typeface="Libre Baskerville"/>
                <a:sym typeface="Libre Baskerville"/>
              </a:rPr>
            </a:br>
            <a:endParaRPr>
              <a:solidFill>
                <a:srgbClr val="F0F3BD"/>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F0F3BD"/>
              </a:buClr>
              <a:buSzPts val="1400"/>
              <a:buFont typeface="Libre Baskerville"/>
              <a:buChar char="●"/>
            </a:pPr>
            <a:r>
              <a:rPr lang="en">
                <a:solidFill>
                  <a:srgbClr val="F0F3BD"/>
                </a:solidFill>
                <a:latin typeface="Libre Baskerville"/>
                <a:ea typeface="Libre Baskerville"/>
                <a:cs typeface="Libre Baskerville"/>
                <a:sym typeface="Libre Baskerville"/>
              </a:rPr>
              <a:t>Source of funding: approved OSRPs are eligible for grant programs for up to 7 years</a:t>
            </a:r>
            <a:br>
              <a:rPr lang="en">
                <a:solidFill>
                  <a:srgbClr val="F0F3BD"/>
                </a:solidFill>
                <a:latin typeface="Libre Baskerville"/>
                <a:ea typeface="Libre Baskerville"/>
                <a:cs typeface="Libre Baskerville"/>
                <a:sym typeface="Libre Baskerville"/>
              </a:rPr>
            </a:br>
            <a:endParaRPr>
              <a:solidFill>
                <a:srgbClr val="F0F3BD"/>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F0F3BD"/>
              </a:buClr>
              <a:buSzPts val="1400"/>
              <a:buFont typeface="Libre Baskerville"/>
              <a:buChar char="●"/>
            </a:pPr>
            <a:r>
              <a:rPr lang="en">
                <a:solidFill>
                  <a:srgbClr val="F0F3BD"/>
                </a:solidFill>
                <a:latin typeface="Libre Baskerville"/>
                <a:ea typeface="Libre Baskerville"/>
                <a:cs typeface="Libre Baskerville"/>
                <a:sym typeface="Libre Baskerville"/>
              </a:rPr>
              <a:t>A way to connect with residents about local conservation and recreation issues</a:t>
            </a:r>
            <a:endParaRPr>
              <a:solidFill>
                <a:srgbClr val="F0F3BD"/>
              </a:solidFill>
              <a:latin typeface="Libre Baskerville"/>
              <a:ea typeface="Libre Baskerville"/>
              <a:cs typeface="Libre Baskerville"/>
              <a:sym typeface="Libre Baskervill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4"/>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Overview and Benefits of the OSRP</a:t>
            </a:r>
            <a:endParaRPr b="1">
              <a:latin typeface="Libre Baskerville"/>
              <a:ea typeface="Libre Baskerville"/>
              <a:cs typeface="Libre Baskerville"/>
              <a:sym typeface="Libre Baskerville"/>
            </a:endParaRPr>
          </a:p>
        </p:txBody>
      </p:sp>
      <p:sp>
        <p:nvSpPr>
          <p:cNvPr id="72" name="Google Shape;72;p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Clr>
                <a:srgbClr val="F0F3BD"/>
              </a:buClr>
              <a:buSzPts val="1400"/>
              <a:buFont typeface="Libre Baskerville"/>
              <a:buChar char="●"/>
            </a:pPr>
            <a:r>
              <a:rPr lang="en">
                <a:solidFill>
                  <a:srgbClr val="F0F3BD"/>
                </a:solidFill>
                <a:latin typeface="Libre Baskerville"/>
                <a:ea typeface="Libre Baskerville"/>
                <a:cs typeface="Libre Baskerville"/>
                <a:sym typeface="Libre Baskerville"/>
              </a:rPr>
              <a:t>Provides a snapshot of community priorities from stakeholder feedback and public engagement</a:t>
            </a:r>
            <a:br>
              <a:rPr lang="en">
                <a:solidFill>
                  <a:srgbClr val="F0F3BD"/>
                </a:solidFill>
                <a:latin typeface="Libre Baskerville"/>
                <a:ea typeface="Libre Baskerville"/>
                <a:cs typeface="Libre Baskerville"/>
                <a:sym typeface="Libre Baskerville"/>
              </a:rPr>
            </a:br>
            <a:endParaRPr>
              <a:solidFill>
                <a:srgbClr val="F0F3BD"/>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F0F3BD"/>
              </a:buClr>
              <a:buSzPts val="1400"/>
              <a:buFont typeface="Libre Baskerville"/>
              <a:buChar char="●"/>
            </a:pPr>
            <a:r>
              <a:rPr lang="en">
                <a:solidFill>
                  <a:srgbClr val="F0F3BD"/>
                </a:solidFill>
                <a:latin typeface="Libre Baskerville"/>
                <a:ea typeface="Libre Baskerville"/>
                <a:cs typeface="Libre Baskerville"/>
                <a:sym typeface="Libre Baskerville"/>
              </a:rPr>
              <a:t>Guides policy decisions for open space, climate resiliency, natural resources, and recreational issues</a:t>
            </a:r>
            <a:br>
              <a:rPr lang="en">
                <a:solidFill>
                  <a:srgbClr val="F0F3BD"/>
                </a:solidFill>
                <a:latin typeface="Libre Baskerville"/>
                <a:ea typeface="Libre Baskerville"/>
                <a:cs typeface="Libre Baskerville"/>
                <a:sym typeface="Libre Baskerville"/>
              </a:rPr>
            </a:br>
            <a:endParaRPr>
              <a:solidFill>
                <a:srgbClr val="F0F3BD"/>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F0F3BD"/>
              </a:buClr>
              <a:buSzPts val="1400"/>
              <a:buFont typeface="Libre Baskerville"/>
              <a:buChar char="●"/>
            </a:pPr>
            <a:r>
              <a:rPr lang="en">
                <a:solidFill>
                  <a:srgbClr val="F0F3BD"/>
                </a:solidFill>
                <a:latin typeface="Libre Baskerville"/>
                <a:ea typeface="Libre Baskerville"/>
                <a:cs typeface="Libre Baskerville"/>
                <a:sym typeface="Libre Baskerville"/>
              </a:rPr>
              <a:t>Maintain public spaces and recreational facilities</a:t>
            </a:r>
            <a:endParaRPr>
              <a:solidFill>
                <a:srgbClr val="F0F3BD"/>
              </a:solidFill>
              <a:latin typeface="Libre Baskerville"/>
              <a:ea typeface="Libre Baskerville"/>
              <a:cs typeface="Libre Baskerville"/>
              <a:sym typeface="Libre Baskerville"/>
            </a:endParaRPr>
          </a:p>
        </p:txBody>
      </p:sp>
      <p:sp>
        <p:nvSpPr>
          <p:cNvPr id="73" name="Google Shape;73;p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Clr>
                <a:srgbClr val="235F0C"/>
              </a:buClr>
              <a:buSzPts val="1400"/>
              <a:buFont typeface="Libre Baskerville"/>
              <a:buChar char="●"/>
            </a:pPr>
            <a:r>
              <a:rPr lang="en">
                <a:solidFill>
                  <a:srgbClr val="235F0C"/>
                </a:solidFill>
                <a:latin typeface="Libre Baskerville"/>
                <a:ea typeface="Libre Baskerville"/>
                <a:cs typeface="Libre Baskerville"/>
                <a:sym typeface="Libre Baskerville"/>
              </a:rPr>
              <a:t>Protects open spaces, habitat, and biodiversity</a:t>
            </a:r>
            <a:br>
              <a:rPr lang="en">
                <a:solidFill>
                  <a:srgbClr val="235F0C"/>
                </a:solidFill>
                <a:latin typeface="Libre Baskerville"/>
                <a:ea typeface="Libre Baskerville"/>
                <a:cs typeface="Libre Baskerville"/>
                <a:sym typeface="Libre Baskerville"/>
              </a:rPr>
            </a:br>
            <a:endParaRPr>
              <a:solidFill>
                <a:srgbClr val="235F0C"/>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235F0C"/>
              </a:buClr>
              <a:buSzPts val="1400"/>
              <a:buFont typeface="Libre Baskerville"/>
              <a:buChar char="●"/>
            </a:pPr>
            <a:r>
              <a:rPr lang="en">
                <a:solidFill>
                  <a:srgbClr val="235F0C"/>
                </a:solidFill>
                <a:latin typeface="Libre Baskerville"/>
                <a:ea typeface="Libre Baskerville"/>
                <a:cs typeface="Libre Baskerville"/>
                <a:sym typeface="Libre Baskerville"/>
              </a:rPr>
              <a:t>Develops and implements a capital improvement program</a:t>
            </a:r>
            <a:br>
              <a:rPr lang="en">
                <a:solidFill>
                  <a:srgbClr val="235F0C"/>
                </a:solidFill>
                <a:latin typeface="Libre Baskerville"/>
                <a:ea typeface="Libre Baskerville"/>
                <a:cs typeface="Libre Baskerville"/>
                <a:sym typeface="Libre Baskerville"/>
              </a:rPr>
            </a:br>
            <a:endParaRPr>
              <a:solidFill>
                <a:srgbClr val="235F0C"/>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235F0C"/>
              </a:buClr>
              <a:buSzPts val="1400"/>
              <a:buFont typeface="Libre Baskerville"/>
              <a:buChar char="●"/>
            </a:pPr>
            <a:r>
              <a:rPr lang="en">
                <a:solidFill>
                  <a:srgbClr val="235F0C"/>
                </a:solidFill>
                <a:latin typeface="Libre Baskerville"/>
                <a:ea typeface="Libre Baskerville"/>
                <a:cs typeface="Libre Baskerville"/>
                <a:sym typeface="Libre Baskerville"/>
              </a:rPr>
              <a:t>Improves public access and awareness</a:t>
            </a:r>
            <a:br>
              <a:rPr lang="en">
                <a:solidFill>
                  <a:srgbClr val="235F0C"/>
                </a:solidFill>
                <a:latin typeface="Libre Baskerville"/>
                <a:ea typeface="Libre Baskerville"/>
                <a:cs typeface="Libre Baskerville"/>
                <a:sym typeface="Libre Baskerville"/>
              </a:rPr>
            </a:br>
            <a:endParaRPr>
              <a:solidFill>
                <a:srgbClr val="235F0C"/>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235F0C"/>
              </a:buClr>
              <a:buSzPts val="1400"/>
              <a:buFont typeface="Libre Baskerville"/>
              <a:buChar char="●"/>
            </a:pPr>
            <a:r>
              <a:rPr lang="en">
                <a:solidFill>
                  <a:srgbClr val="235F0C"/>
                </a:solidFill>
                <a:latin typeface="Libre Baskerville"/>
                <a:ea typeface="Libre Baskerville"/>
                <a:cs typeface="Libre Baskerville"/>
                <a:sym typeface="Libre Baskerville"/>
              </a:rPr>
              <a:t>Source of funding</a:t>
            </a:r>
            <a:endParaRPr>
              <a:solidFill>
                <a:srgbClr val="235F0C"/>
              </a:solidFill>
              <a:latin typeface="Libre Baskerville"/>
              <a:ea typeface="Libre Baskerville"/>
              <a:cs typeface="Libre Baskerville"/>
              <a:sym typeface="Libre Baskervill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5"/>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OSRP Requirements</a:t>
            </a:r>
            <a:endParaRPr b="1">
              <a:latin typeface="Libre Baskerville"/>
              <a:ea typeface="Libre Baskerville"/>
              <a:cs typeface="Libre Baskerville"/>
              <a:sym typeface="Libre Baskerville"/>
            </a:endParaRPr>
          </a:p>
        </p:txBody>
      </p:sp>
      <p:sp>
        <p:nvSpPr>
          <p:cNvPr id="79" name="Google Shape;79;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lnSpcReduction="10000"/>
          </a:bodyPr>
          <a:lstStyle/>
          <a:p>
            <a:pPr indent="-317500" lvl="0" marL="457200" rtl="0" algn="l">
              <a:lnSpc>
                <a:spcPct val="115000"/>
              </a:lnSpc>
              <a:spcBef>
                <a:spcPts val="0"/>
              </a:spcBef>
              <a:spcAft>
                <a:spcPts val="0"/>
              </a:spcAft>
              <a:buClr>
                <a:srgbClr val="235F0C"/>
              </a:buClr>
              <a:buSzPts val="1400"/>
              <a:buFont typeface="Libre Baskerville"/>
              <a:buAutoNum type="arabicPeriod"/>
            </a:pPr>
            <a:r>
              <a:rPr lang="en">
                <a:solidFill>
                  <a:srgbClr val="235F0C"/>
                </a:solidFill>
                <a:latin typeface="Libre Baskerville"/>
                <a:ea typeface="Libre Baskerville"/>
                <a:cs typeface="Libre Baskerville"/>
                <a:sym typeface="Libre Baskerville"/>
              </a:rPr>
              <a:t>Plan summary - </a:t>
            </a:r>
            <a:r>
              <a:rPr i="1" lang="en" sz="1200">
                <a:solidFill>
                  <a:srgbClr val="235F0C"/>
                </a:solidFill>
                <a:latin typeface="Libre Baskerville"/>
                <a:ea typeface="Libre Baskerville"/>
                <a:cs typeface="Libre Baskerville"/>
                <a:sym typeface="Libre Baskerville"/>
              </a:rPr>
              <a:t>overall aspirations of the community</a:t>
            </a:r>
            <a:br>
              <a:rPr i="1" lang="en">
                <a:solidFill>
                  <a:srgbClr val="235F0C"/>
                </a:solidFill>
                <a:latin typeface="Libre Baskerville"/>
                <a:ea typeface="Libre Baskerville"/>
                <a:cs typeface="Libre Baskerville"/>
                <a:sym typeface="Libre Baskerville"/>
              </a:rPr>
            </a:br>
            <a:endParaRPr>
              <a:solidFill>
                <a:srgbClr val="235F0C"/>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235F0C"/>
              </a:buClr>
              <a:buSzPts val="1400"/>
              <a:buFont typeface="Libre Baskerville"/>
              <a:buAutoNum type="arabicPeriod"/>
            </a:pPr>
            <a:r>
              <a:rPr lang="en">
                <a:solidFill>
                  <a:srgbClr val="235F0C"/>
                </a:solidFill>
                <a:latin typeface="Libre Baskerville"/>
                <a:ea typeface="Libre Baskerville"/>
                <a:cs typeface="Libre Baskerville"/>
                <a:sym typeface="Libre Baskerville"/>
              </a:rPr>
              <a:t>Introduction - </a:t>
            </a:r>
            <a:r>
              <a:rPr i="1" lang="en" sz="1200">
                <a:solidFill>
                  <a:srgbClr val="235F0C"/>
                </a:solidFill>
                <a:latin typeface="Libre Baskerville"/>
                <a:ea typeface="Libre Baskerville"/>
                <a:cs typeface="Libre Baskerville"/>
                <a:sym typeface="Libre Baskerville"/>
              </a:rPr>
              <a:t>statement of purpose, planning process, and public participation</a:t>
            </a:r>
            <a:br>
              <a:rPr i="1" lang="en">
                <a:solidFill>
                  <a:srgbClr val="235F0C"/>
                </a:solidFill>
                <a:latin typeface="Libre Baskerville"/>
                <a:ea typeface="Libre Baskerville"/>
                <a:cs typeface="Libre Baskerville"/>
                <a:sym typeface="Libre Baskerville"/>
              </a:rPr>
            </a:br>
            <a:endParaRPr i="1">
              <a:solidFill>
                <a:srgbClr val="235F0C"/>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235F0C"/>
              </a:buClr>
              <a:buSzPts val="1400"/>
              <a:buFont typeface="Libre Baskerville"/>
              <a:buAutoNum type="arabicPeriod"/>
            </a:pPr>
            <a:r>
              <a:rPr lang="en">
                <a:solidFill>
                  <a:srgbClr val="235F0C"/>
                </a:solidFill>
                <a:latin typeface="Libre Baskerville"/>
                <a:ea typeface="Libre Baskerville"/>
                <a:cs typeface="Libre Baskerville"/>
                <a:sym typeface="Libre Baskerville"/>
              </a:rPr>
              <a:t>Community setting - </a:t>
            </a:r>
            <a:r>
              <a:rPr i="1" lang="en" sz="1200">
                <a:solidFill>
                  <a:srgbClr val="235F0C"/>
                </a:solidFill>
                <a:latin typeface="Libre Baskerville"/>
                <a:ea typeface="Libre Baskerville"/>
                <a:cs typeface="Libre Baskerville"/>
                <a:sym typeface="Libre Baskerville"/>
              </a:rPr>
              <a:t>regional context, community history, demographics, etc.</a:t>
            </a:r>
            <a:r>
              <a:rPr i="1" lang="en">
                <a:solidFill>
                  <a:srgbClr val="235F0C"/>
                </a:solidFill>
                <a:latin typeface="Libre Baskerville"/>
                <a:ea typeface="Libre Baskerville"/>
                <a:cs typeface="Libre Baskerville"/>
                <a:sym typeface="Libre Baskerville"/>
              </a:rPr>
              <a:t> </a:t>
            </a:r>
            <a:br>
              <a:rPr i="1" lang="en">
                <a:solidFill>
                  <a:srgbClr val="235F0C"/>
                </a:solidFill>
                <a:latin typeface="Libre Baskerville"/>
                <a:ea typeface="Libre Baskerville"/>
                <a:cs typeface="Libre Baskerville"/>
                <a:sym typeface="Libre Baskerville"/>
              </a:rPr>
            </a:br>
            <a:endParaRPr i="1">
              <a:solidFill>
                <a:srgbClr val="235F0C"/>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235F0C"/>
              </a:buClr>
              <a:buSzPts val="1400"/>
              <a:buFont typeface="Libre Baskerville"/>
              <a:buAutoNum type="arabicPeriod"/>
            </a:pPr>
            <a:r>
              <a:rPr lang="en">
                <a:solidFill>
                  <a:srgbClr val="235F0C"/>
                </a:solidFill>
                <a:latin typeface="Libre Baskerville"/>
                <a:ea typeface="Libre Baskerville"/>
                <a:cs typeface="Libre Baskerville"/>
                <a:sym typeface="Libre Baskerville"/>
              </a:rPr>
              <a:t>Environmental inventory and analysis - </a:t>
            </a:r>
            <a:r>
              <a:rPr i="1" lang="en" sz="1200">
                <a:solidFill>
                  <a:srgbClr val="235F0C"/>
                </a:solidFill>
                <a:latin typeface="Libre Baskerville"/>
                <a:ea typeface="Libre Baskerville"/>
                <a:cs typeface="Libre Baskerville"/>
                <a:sym typeface="Libre Baskerville"/>
              </a:rPr>
              <a:t>water resources, fisheries, wildlife, etc. </a:t>
            </a:r>
            <a:br>
              <a:rPr i="1" lang="en" sz="1200">
                <a:solidFill>
                  <a:srgbClr val="235F0C"/>
                </a:solidFill>
                <a:latin typeface="Libre Baskerville"/>
                <a:ea typeface="Libre Baskerville"/>
                <a:cs typeface="Libre Baskerville"/>
                <a:sym typeface="Libre Baskerville"/>
              </a:rPr>
            </a:br>
            <a:endParaRPr i="1" sz="1200">
              <a:solidFill>
                <a:srgbClr val="235F0C"/>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235F0C"/>
              </a:buClr>
              <a:buSzPts val="1400"/>
              <a:buFont typeface="Libre Baskerville"/>
              <a:buAutoNum type="arabicPeriod"/>
            </a:pPr>
            <a:r>
              <a:rPr lang="en">
                <a:solidFill>
                  <a:srgbClr val="235F0C"/>
                </a:solidFill>
                <a:latin typeface="Libre Baskerville"/>
                <a:ea typeface="Libre Baskerville"/>
                <a:cs typeface="Libre Baskerville"/>
                <a:sym typeface="Libre Baskerville"/>
              </a:rPr>
              <a:t>Inventory of Lands - </a:t>
            </a:r>
            <a:r>
              <a:rPr i="1" lang="en" sz="1200">
                <a:solidFill>
                  <a:srgbClr val="235F0C"/>
                </a:solidFill>
                <a:latin typeface="Libre Baskerville"/>
                <a:ea typeface="Libre Baskerville"/>
                <a:cs typeface="Libre Baskerville"/>
                <a:sym typeface="Libre Baskerville"/>
              </a:rPr>
              <a:t>ownership, use, condition, and potential of parcels</a:t>
            </a:r>
            <a:endParaRPr i="1" sz="1200">
              <a:solidFill>
                <a:srgbClr val="235F0C"/>
              </a:solidFill>
              <a:latin typeface="Libre Baskerville"/>
              <a:ea typeface="Libre Baskerville"/>
              <a:cs typeface="Libre Baskerville"/>
              <a:sym typeface="Libre Baskerville"/>
            </a:endParaRPr>
          </a:p>
        </p:txBody>
      </p:sp>
      <p:sp>
        <p:nvSpPr>
          <p:cNvPr id="80" name="Google Shape;80;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fontScale="92500" lnSpcReduction="10000"/>
          </a:bodyPr>
          <a:lstStyle/>
          <a:p>
            <a:pPr indent="-317500" lvl="0" marL="457200" rtl="0" algn="l">
              <a:lnSpc>
                <a:spcPct val="115000"/>
              </a:lnSpc>
              <a:spcBef>
                <a:spcPts val="0"/>
              </a:spcBef>
              <a:spcAft>
                <a:spcPts val="0"/>
              </a:spcAft>
              <a:buClr>
                <a:srgbClr val="F0F3BD"/>
              </a:buClr>
              <a:buSzPct val="126126"/>
              <a:buFont typeface="Libre Baskerville"/>
              <a:buAutoNum type="arabicPeriod" startAt="6"/>
            </a:pPr>
            <a:r>
              <a:rPr lang="en">
                <a:solidFill>
                  <a:srgbClr val="F0F3BD"/>
                </a:solidFill>
                <a:latin typeface="Libre Baskerville"/>
                <a:ea typeface="Libre Baskerville"/>
                <a:cs typeface="Libre Baskerville"/>
                <a:sym typeface="Libre Baskerville"/>
              </a:rPr>
              <a:t>Community vision - </a:t>
            </a:r>
            <a:r>
              <a:rPr i="1" lang="en" sz="1200">
                <a:solidFill>
                  <a:srgbClr val="F0F3BD"/>
                </a:solidFill>
                <a:latin typeface="Libre Baskerville"/>
                <a:ea typeface="Libre Baskerville"/>
                <a:cs typeface="Libre Baskerville"/>
                <a:sym typeface="Libre Baskerville"/>
              </a:rPr>
              <a:t>description of how the community vision was obtained</a:t>
            </a:r>
            <a:br>
              <a:rPr i="1" lang="en" sz="1200">
                <a:solidFill>
                  <a:srgbClr val="F0F3BD"/>
                </a:solidFill>
                <a:latin typeface="Libre Baskerville"/>
                <a:ea typeface="Libre Baskerville"/>
                <a:cs typeface="Libre Baskerville"/>
                <a:sym typeface="Libre Baskerville"/>
              </a:rPr>
            </a:br>
            <a:endParaRPr i="1" sz="1200">
              <a:solidFill>
                <a:srgbClr val="F0F3BD"/>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F0F3BD"/>
              </a:buClr>
              <a:buSzPct val="126126"/>
              <a:buFont typeface="Libre Baskerville"/>
              <a:buAutoNum type="arabicPeriod" startAt="6"/>
            </a:pPr>
            <a:r>
              <a:rPr lang="en">
                <a:solidFill>
                  <a:srgbClr val="F0F3BD"/>
                </a:solidFill>
                <a:latin typeface="Libre Baskerville"/>
                <a:ea typeface="Libre Baskerville"/>
                <a:cs typeface="Libre Baskerville"/>
                <a:sym typeface="Libre Baskerville"/>
              </a:rPr>
              <a:t>Analysis of needs - </a:t>
            </a:r>
            <a:r>
              <a:rPr i="1" lang="en" sz="1200">
                <a:solidFill>
                  <a:srgbClr val="F0F3BD"/>
                </a:solidFill>
                <a:latin typeface="Libre Baskerville"/>
                <a:ea typeface="Libre Baskerville"/>
                <a:cs typeface="Libre Baskerville"/>
                <a:sym typeface="Libre Baskerville"/>
              </a:rPr>
              <a:t>summary of resource protection, community, and management needs</a:t>
            </a:r>
            <a:br>
              <a:rPr i="1" lang="en" sz="1200">
                <a:solidFill>
                  <a:srgbClr val="F0F3BD"/>
                </a:solidFill>
                <a:latin typeface="Libre Baskerville"/>
                <a:ea typeface="Libre Baskerville"/>
                <a:cs typeface="Libre Baskerville"/>
                <a:sym typeface="Libre Baskerville"/>
              </a:rPr>
            </a:br>
            <a:endParaRPr i="1" sz="1200">
              <a:solidFill>
                <a:srgbClr val="F0F3BD"/>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F0F3BD"/>
              </a:buClr>
              <a:buSzPct val="126126"/>
              <a:buFont typeface="Libre Baskerville"/>
              <a:buAutoNum type="arabicPeriod" startAt="6"/>
            </a:pPr>
            <a:r>
              <a:rPr lang="en">
                <a:solidFill>
                  <a:srgbClr val="F0F3BD"/>
                </a:solidFill>
                <a:latin typeface="Libre Baskerville"/>
                <a:ea typeface="Libre Baskerville"/>
                <a:cs typeface="Libre Baskerville"/>
                <a:sym typeface="Libre Baskerville"/>
              </a:rPr>
              <a:t>Goals and objectives - </a:t>
            </a:r>
            <a:r>
              <a:rPr i="1" lang="en" sz="1200">
                <a:solidFill>
                  <a:srgbClr val="F0F3BD"/>
                </a:solidFill>
                <a:latin typeface="Libre Baskerville"/>
                <a:ea typeface="Libre Baskerville"/>
                <a:cs typeface="Libre Baskerville"/>
                <a:sym typeface="Libre Baskerville"/>
              </a:rPr>
              <a:t>comprehensive set of goals and objectives identified</a:t>
            </a:r>
            <a:br>
              <a:rPr i="1" lang="en" sz="1200">
                <a:solidFill>
                  <a:srgbClr val="F0F3BD"/>
                </a:solidFill>
                <a:latin typeface="Libre Baskerville"/>
                <a:ea typeface="Libre Baskerville"/>
                <a:cs typeface="Libre Baskerville"/>
                <a:sym typeface="Libre Baskerville"/>
              </a:rPr>
            </a:br>
            <a:endParaRPr i="1" sz="1200">
              <a:solidFill>
                <a:srgbClr val="F0F3BD"/>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F0F3BD"/>
              </a:buClr>
              <a:buSzPct val="126126"/>
              <a:buFont typeface="Libre Baskerville"/>
              <a:buAutoNum type="arabicPeriod" startAt="6"/>
            </a:pPr>
            <a:r>
              <a:rPr lang="en">
                <a:solidFill>
                  <a:srgbClr val="F0F3BD"/>
                </a:solidFill>
                <a:latin typeface="Libre Baskerville"/>
                <a:ea typeface="Libre Baskerville"/>
                <a:cs typeface="Libre Baskerville"/>
                <a:sym typeface="Libre Baskerville"/>
              </a:rPr>
              <a:t>Action Plan - </a:t>
            </a:r>
            <a:r>
              <a:rPr i="1" lang="en" sz="1200">
                <a:solidFill>
                  <a:srgbClr val="F0F3BD"/>
                </a:solidFill>
                <a:latin typeface="Libre Baskerville"/>
                <a:ea typeface="Libre Baskerville"/>
                <a:cs typeface="Libre Baskerville"/>
                <a:sym typeface="Libre Baskerville"/>
              </a:rPr>
              <a:t>year-by-year timetable for specific actions to accomplish</a:t>
            </a:r>
            <a:br>
              <a:rPr i="1" lang="en" sz="1200">
                <a:solidFill>
                  <a:srgbClr val="F0F3BD"/>
                </a:solidFill>
                <a:latin typeface="Libre Baskerville"/>
                <a:ea typeface="Libre Baskerville"/>
                <a:cs typeface="Libre Baskerville"/>
                <a:sym typeface="Libre Baskerville"/>
              </a:rPr>
            </a:br>
            <a:endParaRPr i="1" sz="1200">
              <a:solidFill>
                <a:srgbClr val="F0F3BD"/>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F0F3BD"/>
              </a:buClr>
              <a:buSzPct val="108108"/>
              <a:buFont typeface="Libre Baskerville"/>
              <a:buAutoNum type="arabicPeriod" startAt="6"/>
            </a:pPr>
            <a:r>
              <a:rPr lang="en">
                <a:solidFill>
                  <a:srgbClr val="F0F3BD"/>
                </a:solidFill>
                <a:latin typeface="Libre Baskerville"/>
                <a:ea typeface="Libre Baskerville"/>
                <a:cs typeface="Libre Baskerville"/>
                <a:sym typeface="Libre Baskerville"/>
              </a:rPr>
              <a:t>Public comments - </a:t>
            </a:r>
            <a:r>
              <a:rPr i="1" lang="en" sz="1200">
                <a:solidFill>
                  <a:srgbClr val="F0F3BD"/>
                </a:solidFill>
                <a:latin typeface="Libre Baskerville"/>
                <a:ea typeface="Libre Baskerville"/>
                <a:cs typeface="Libre Baskerville"/>
                <a:sym typeface="Libre Baskerville"/>
              </a:rPr>
              <a:t>all public comments submitted during the OSRP process</a:t>
            </a:r>
            <a:br>
              <a:rPr lang="en">
                <a:solidFill>
                  <a:srgbClr val="F0F3BD"/>
                </a:solidFill>
                <a:latin typeface="Libre Baskerville"/>
                <a:ea typeface="Libre Baskerville"/>
                <a:cs typeface="Libre Baskerville"/>
                <a:sym typeface="Libre Baskerville"/>
              </a:rPr>
            </a:br>
            <a:endParaRPr>
              <a:solidFill>
                <a:srgbClr val="F0F3BD"/>
              </a:solidFill>
              <a:latin typeface="Libre Baskerville"/>
              <a:ea typeface="Libre Baskerville"/>
              <a:cs typeface="Libre Baskerville"/>
              <a:sym typeface="Libre Baskerville"/>
            </a:endParaRPr>
          </a:p>
          <a:p>
            <a:pPr indent="-317500" lvl="0" marL="457200" rtl="0" algn="l">
              <a:lnSpc>
                <a:spcPct val="115000"/>
              </a:lnSpc>
              <a:spcBef>
                <a:spcPts val="0"/>
              </a:spcBef>
              <a:spcAft>
                <a:spcPts val="0"/>
              </a:spcAft>
              <a:buClr>
                <a:srgbClr val="F0F3BD"/>
              </a:buClr>
              <a:buSzPct val="126126"/>
              <a:buFont typeface="Libre Baskerville"/>
              <a:buAutoNum type="arabicPeriod" startAt="6"/>
            </a:pPr>
            <a:r>
              <a:rPr lang="en">
                <a:solidFill>
                  <a:srgbClr val="F0F3BD"/>
                </a:solidFill>
                <a:latin typeface="Libre Baskerville"/>
                <a:ea typeface="Libre Baskerville"/>
                <a:cs typeface="Libre Baskerville"/>
                <a:sym typeface="Libre Baskerville"/>
              </a:rPr>
              <a:t>References - </a:t>
            </a:r>
            <a:r>
              <a:rPr i="1" lang="en">
                <a:solidFill>
                  <a:srgbClr val="F0F3BD"/>
                </a:solidFill>
                <a:latin typeface="Libre Baskerville"/>
                <a:ea typeface="Libre Baskerville"/>
                <a:cs typeface="Libre Baskerville"/>
                <a:sym typeface="Libre Baskerville"/>
              </a:rPr>
              <a:t> </a:t>
            </a:r>
            <a:r>
              <a:rPr i="1" lang="en" sz="1200">
                <a:solidFill>
                  <a:srgbClr val="F0F3BD"/>
                </a:solidFill>
                <a:latin typeface="Libre Baskerville"/>
                <a:ea typeface="Libre Baskerville"/>
                <a:cs typeface="Libre Baskerville"/>
                <a:sym typeface="Libre Baskerville"/>
              </a:rPr>
              <a:t>all reference documents used</a:t>
            </a:r>
            <a:endParaRPr i="1" sz="1200">
              <a:solidFill>
                <a:srgbClr val="F0F3BD"/>
              </a:solidFill>
              <a:latin typeface="Libre Baskerville"/>
              <a:ea typeface="Libre Baskerville"/>
              <a:cs typeface="Libre Baskerville"/>
              <a:sym typeface="Libre Baskerville"/>
            </a:endParaRPr>
          </a:p>
        </p:txBody>
      </p:sp>
      <p:pic>
        <p:nvPicPr>
          <p:cNvPr id="81" name="Google Shape;81;p5"/>
          <p:cNvPicPr preferRelativeResize="0"/>
          <p:nvPr/>
        </p:nvPicPr>
        <p:blipFill rotWithShape="1">
          <a:blip r:embed="rId4">
            <a:alphaModFix/>
          </a:blip>
          <a:srcRect b="0" l="0" r="0" t="0"/>
          <a:stretch/>
        </p:blipFill>
        <p:spPr>
          <a:xfrm>
            <a:off x="8585200" y="45847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6"/>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What is “Open Space”?</a:t>
            </a:r>
            <a:endParaRPr b="1">
              <a:latin typeface="Libre Baskerville"/>
              <a:ea typeface="Libre Baskerville"/>
              <a:cs typeface="Libre Baskerville"/>
              <a:sym typeface="Libre Baskerville"/>
            </a:endParaRPr>
          </a:p>
        </p:txBody>
      </p:sp>
      <p:sp>
        <p:nvSpPr>
          <p:cNvPr id="87" name="Google Shape;87;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a:solidFill>
                  <a:srgbClr val="F0F3BD"/>
                </a:solidFill>
              </a:rPr>
              <a:t>Private Lands</a:t>
            </a:r>
            <a:endParaRPr>
              <a:solidFill>
                <a:srgbClr val="F0F3BD"/>
              </a:solidFill>
            </a:endParaRPr>
          </a:p>
          <a:p>
            <a:pPr indent="-317500" lvl="0" marL="457200" rtl="0" algn="l">
              <a:lnSpc>
                <a:spcPct val="115000"/>
              </a:lnSpc>
              <a:spcBef>
                <a:spcPts val="1200"/>
              </a:spcBef>
              <a:spcAft>
                <a:spcPts val="0"/>
              </a:spcAft>
              <a:buClr>
                <a:srgbClr val="F0F3BD"/>
              </a:buClr>
              <a:buSzPts val="1400"/>
              <a:buChar char="●"/>
            </a:pPr>
            <a:r>
              <a:rPr lang="en">
                <a:solidFill>
                  <a:srgbClr val="F0F3BD"/>
                </a:solidFill>
              </a:rPr>
              <a:t>Private recreational areas</a:t>
            </a:r>
            <a:endParaRPr>
              <a:solidFill>
                <a:srgbClr val="F0F3BD"/>
              </a:solidFill>
            </a:endParaRPr>
          </a:p>
          <a:p>
            <a:pPr indent="-317500" lvl="0" marL="457200" rtl="0" algn="l">
              <a:lnSpc>
                <a:spcPct val="115000"/>
              </a:lnSpc>
              <a:spcBef>
                <a:spcPts val="0"/>
              </a:spcBef>
              <a:spcAft>
                <a:spcPts val="0"/>
              </a:spcAft>
              <a:buClr>
                <a:srgbClr val="F0F3BD"/>
              </a:buClr>
              <a:buSzPts val="1400"/>
              <a:buChar char="●"/>
            </a:pPr>
            <a:r>
              <a:rPr lang="en">
                <a:solidFill>
                  <a:srgbClr val="F0F3BD"/>
                </a:solidFill>
              </a:rPr>
              <a:t>Lands under special taxation programs (Chapter 61/A/B)</a:t>
            </a:r>
            <a:endParaRPr>
              <a:solidFill>
                <a:srgbClr val="F0F3BD"/>
              </a:solidFill>
            </a:endParaRPr>
          </a:p>
          <a:p>
            <a:pPr indent="-317500" lvl="0" marL="457200" rtl="0" algn="l">
              <a:lnSpc>
                <a:spcPct val="115000"/>
              </a:lnSpc>
              <a:spcBef>
                <a:spcPts val="0"/>
              </a:spcBef>
              <a:spcAft>
                <a:spcPts val="0"/>
              </a:spcAft>
              <a:buClr>
                <a:srgbClr val="F0F3BD"/>
              </a:buClr>
              <a:buSzPts val="1400"/>
              <a:buChar char="●"/>
            </a:pPr>
            <a:r>
              <a:rPr lang="en">
                <a:solidFill>
                  <a:srgbClr val="F0F3BD"/>
                </a:solidFill>
              </a:rPr>
              <a:t>Other non-protected, private parcels</a:t>
            </a:r>
            <a:endParaRPr>
              <a:solidFill>
                <a:srgbClr val="F0F3BD"/>
              </a:solidFill>
            </a:endParaRPr>
          </a:p>
        </p:txBody>
      </p:sp>
      <p:sp>
        <p:nvSpPr>
          <p:cNvPr id="88" name="Google Shape;88;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a:solidFill>
                  <a:srgbClr val="235F0C"/>
                </a:solidFill>
              </a:rPr>
              <a:t>Public Lands</a:t>
            </a:r>
            <a:endParaRPr>
              <a:solidFill>
                <a:srgbClr val="235F0C"/>
              </a:solidFill>
            </a:endParaRPr>
          </a:p>
          <a:p>
            <a:pPr indent="-317500" lvl="0" marL="457200" rtl="0" algn="l">
              <a:lnSpc>
                <a:spcPct val="115000"/>
              </a:lnSpc>
              <a:spcBef>
                <a:spcPts val="1200"/>
              </a:spcBef>
              <a:spcAft>
                <a:spcPts val="0"/>
              </a:spcAft>
              <a:buClr>
                <a:srgbClr val="235F0C"/>
              </a:buClr>
              <a:buSzPts val="1400"/>
              <a:buChar char="●"/>
            </a:pPr>
            <a:r>
              <a:rPr lang="en">
                <a:solidFill>
                  <a:srgbClr val="235F0C"/>
                </a:solidFill>
              </a:rPr>
              <a:t>Town owned “Conservation” and “Recreation” lands and resources</a:t>
            </a:r>
            <a:endParaRPr>
              <a:solidFill>
                <a:srgbClr val="235F0C"/>
              </a:solidFill>
            </a:endParaRPr>
          </a:p>
          <a:p>
            <a:pPr indent="-317500" lvl="0" marL="457200" rtl="0" algn="l">
              <a:lnSpc>
                <a:spcPct val="115000"/>
              </a:lnSpc>
              <a:spcBef>
                <a:spcPts val="0"/>
              </a:spcBef>
              <a:spcAft>
                <a:spcPts val="0"/>
              </a:spcAft>
              <a:buClr>
                <a:srgbClr val="235F0C"/>
              </a:buClr>
              <a:buSzPts val="1400"/>
              <a:buChar char="●"/>
            </a:pPr>
            <a:r>
              <a:rPr lang="en">
                <a:solidFill>
                  <a:srgbClr val="235F0C"/>
                </a:solidFill>
              </a:rPr>
              <a:t>Non-profit lands (i.e. Metacomet)</a:t>
            </a:r>
            <a:endParaRPr>
              <a:solidFill>
                <a:srgbClr val="235F0C"/>
              </a:solidFill>
            </a:endParaRPr>
          </a:p>
          <a:p>
            <a:pPr indent="-317500" lvl="0" marL="457200" rtl="0" algn="l">
              <a:lnSpc>
                <a:spcPct val="115000"/>
              </a:lnSpc>
              <a:spcBef>
                <a:spcPts val="0"/>
              </a:spcBef>
              <a:spcAft>
                <a:spcPts val="0"/>
              </a:spcAft>
              <a:buClr>
                <a:srgbClr val="235F0C"/>
              </a:buClr>
              <a:buSzPts val="1400"/>
              <a:buChar char="●"/>
            </a:pPr>
            <a:r>
              <a:rPr lang="en">
                <a:solidFill>
                  <a:srgbClr val="235F0C"/>
                </a:solidFill>
              </a:rPr>
              <a:t>Federal and State owned lands (i.e. State forest)</a:t>
            </a:r>
            <a:endParaRPr>
              <a:solidFill>
                <a:srgbClr val="235F0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7"/>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What is Recreation?</a:t>
            </a:r>
            <a:endParaRPr b="1">
              <a:latin typeface="Libre Baskerville"/>
              <a:ea typeface="Libre Baskerville"/>
              <a:cs typeface="Libre Baskerville"/>
              <a:sym typeface="Libre Baskerville"/>
            </a:endParaRPr>
          </a:p>
        </p:txBody>
      </p:sp>
      <p:sp>
        <p:nvSpPr>
          <p:cNvPr id="94" name="Google Shape;94;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Programs</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Indoor and outdoor facilities</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Parks</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Playgrounds</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Multi-use fields</a:t>
            </a:r>
            <a:endParaRPr>
              <a:solidFill>
                <a:srgbClr val="235F0C"/>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Courts</a:t>
            </a:r>
            <a:endParaRPr>
              <a:solidFill>
                <a:srgbClr val="235F0C"/>
              </a:solidFill>
              <a:latin typeface="Libre Baskerville"/>
              <a:ea typeface="Libre Baskerville"/>
              <a:cs typeface="Libre Baskerville"/>
              <a:sym typeface="Libre Baskervill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g1dd55fabac7_1_0"/>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0"/>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Open Space and Recreation Sites in Franklin</a:t>
            </a:r>
            <a:endParaRPr b="1">
              <a:latin typeface="Libre Baskerville"/>
              <a:ea typeface="Libre Baskerville"/>
              <a:cs typeface="Libre Baskerville"/>
              <a:sym typeface="Libre Baskerville"/>
            </a:endParaRPr>
          </a:p>
        </p:txBody>
      </p:sp>
      <p:sp>
        <p:nvSpPr>
          <p:cNvPr id="100" name="Google Shape;100;g1dd55fabac7_1_0"/>
          <p:cNvSpPr txBox="1"/>
          <p:nvPr>
            <p:ph idx="1" type="body"/>
          </p:nvPr>
        </p:nvSpPr>
        <p:spPr>
          <a:xfrm>
            <a:off x="311700" y="11376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235F0C"/>
              </a:buClr>
              <a:buSzPts val="1800"/>
              <a:buFont typeface="Libre Baskerville"/>
              <a:buChar char="●"/>
            </a:pPr>
            <a:r>
              <a:rPr lang="en" u="sng">
                <a:solidFill>
                  <a:schemeClr val="hlink"/>
                </a:solidFill>
                <a:latin typeface="Libre Baskerville"/>
                <a:ea typeface="Libre Baskerville"/>
                <a:cs typeface="Libre Baskerville"/>
                <a:sym typeface="Libre Baskerville"/>
                <a:hlinkClick r:id="rId4"/>
              </a:rPr>
              <a:t>https://www.franklinma.gov/conservation/webforms/open-space-and-recreation-areas</a:t>
            </a:r>
            <a:endParaRPr>
              <a:solidFill>
                <a:srgbClr val="235F0C"/>
              </a:solidFill>
              <a:latin typeface="Libre Baskerville"/>
              <a:ea typeface="Libre Baskerville"/>
              <a:cs typeface="Libre Baskerville"/>
              <a:sym typeface="Libre Baskerville"/>
            </a:endParaRPr>
          </a:p>
        </p:txBody>
      </p:sp>
      <p:pic>
        <p:nvPicPr>
          <p:cNvPr id="101" name="Google Shape;101;g1dd55fabac7_1_0"/>
          <p:cNvPicPr preferRelativeResize="0"/>
          <p:nvPr/>
        </p:nvPicPr>
        <p:blipFill>
          <a:blip r:embed="rId5">
            <a:alphaModFix/>
          </a:blip>
          <a:stretch>
            <a:fillRect/>
          </a:stretch>
        </p:blipFill>
        <p:spPr>
          <a:xfrm>
            <a:off x="518025" y="1992200"/>
            <a:ext cx="5547250" cy="2454525"/>
          </a:xfrm>
          <a:prstGeom prst="rect">
            <a:avLst/>
          </a:prstGeom>
          <a:noFill/>
          <a:ln>
            <a:noFill/>
          </a:ln>
        </p:spPr>
      </p:pic>
      <p:pic>
        <p:nvPicPr>
          <p:cNvPr id="102" name="Google Shape;102;g1dd55fabac7_1_0"/>
          <p:cNvPicPr preferRelativeResize="0"/>
          <p:nvPr/>
        </p:nvPicPr>
        <p:blipFill>
          <a:blip r:embed="rId6">
            <a:alphaModFix/>
          </a:blip>
          <a:stretch>
            <a:fillRect/>
          </a:stretch>
        </p:blipFill>
        <p:spPr>
          <a:xfrm>
            <a:off x="6652850" y="2238662"/>
            <a:ext cx="1961600" cy="196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g1dd55fabac7_1_7"/>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49800"/>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Libre Baskerville"/>
                <a:ea typeface="Libre Baskerville"/>
                <a:cs typeface="Libre Baskerville"/>
                <a:sym typeface="Libre Baskerville"/>
              </a:rPr>
              <a:t>Public and Private Recreation Inventory</a:t>
            </a:r>
            <a:endParaRPr b="1">
              <a:latin typeface="Libre Baskerville"/>
              <a:ea typeface="Libre Baskerville"/>
              <a:cs typeface="Libre Baskerville"/>
              <a:sym typeface="Libre Baskerville"/>
            </a:endParaRPr>
          </a:p>
        </p:txBody>
      </p:sp>
      <p:sp>
        <p:nvSpPr>
          <p:cNvPr id="108" name="Google Shape;108;g1dd55fabac7_1_7"/>
          <p:cNvSpPr txBox="1"/>
          <p:nvPr>
            <p:ph idx="1" type="body"/>
          </p:nvPr>
        </p:nvSpPr>
        <p:spPr>
          <a:xfrm>
            <a:off x="311700" y="11376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235F0C"/>
              </a:buClr>
              <a:buSzPts val="1800"/>
              <a:buFont typeface="Libre Baskerville"/>
              <a:buChar char="●"/>
            </a:pPr>
            <a:r>
              <a:rPr lang="en">
                <a:solidFill>
                  <a:srgbClr val="235F0C"/>
                </a:solidFill>
                <a:latin typeface="Libre Baskerville"/>
                <a:ea typeface="Libre Baskerville"/>
                <a:cs typeface="Libre Baskerville"/>
                <a:sym typeface="Libre Baskerville"/>
              </a:rPr>
              <a:t>https://www.franklinma.gov/conservation/files/public-and-private-recreation-sites-franklin</a:t>
            </a:r>
            <a:endParaRPr>
              <a:solidFill>
                <a:srgbClr val="235F0C"/>
              </a:solidFill>
              <a:latin typeface="Libre Baskerville"/>
              <a:ea typeface="Libre Baskerville"/>
              <a:cs typeface="Libre Baskerville"/>
              <a:sym typeface="Libre Baskerville"/>
            </a:endParaRPr>
          </a:p>
          <a:p>
            <a:pPr indent="0" lvl="0" marL="457200" rtl="0" algn="l">
              <a:lnSpc>
                <a:spcPct val="115000"/>
              </a:lnSpc>
              <a:spcBef>
                <a:spcPts val="0"/>
              </a:spcBef>
              <a:spcAft>
                <a:spcPts val="0"/>
              </a:spcAft>
              <a:buNone/>
            </a:pPr>
            <a:r>
              <a:t/>
            </a:r>
            <a:endParaRPr>
              <a:solidFill>
                <a:srgbClr val="235F0C"/>
              </a:solidFill>
              <a:latin typeface="Libre Baskerville"/>
              <a:ea typeface="Libre Baskerville"/>
              <a:cs typeface="Libre Baskerville"/>
              <a:sym typeface="Libre Baskerville"/>
            </a:endParaRPr>
          </a:p>
        </p:txBody>
      </p:sp>
      <p:pic>
        <p:nvPicPr>
          <p:cNvPr id="109" name="Google Shape;109;g1dd55fabac7_1_7"/>
          <p:cNvPicPr preferRelativeResize="0"/>
          <p:nvPr/>
        </p:nvPicPr>
        <p:blipFill>
          <a:blip r:embed="rId4">
            <a:alphaModFix/>
          </a:blip>
          <a:stretch>
            <a:fillRect/>
          </a:stretch>
        </p:blipFill>
        <p:spPr>
          <a:xfrm>
            <a:off x="6866350" y="1862898"/>
            <a:ext cx="1965960" cy="1965960"/>
          </a:xfrm>
          <a:prstGeom prst="rect">
            <a:avLst/>
          </a:prstGeom>
          <a:noFill/>
          <a:ln>
            <a:noFill/>
          </a:ln>
        </p:spPr>
      </p:pic>
      <p:grpSp>
        <p:nvGrpSpPr>
          <p:cNvPr id="110" name="Google Shape;110;g1dd55fabac7_1_7"/>
          <p:cNvGrpSpPr/>
          <p:nvPr/>
        </p:nvGrpSpPr>
        <p:grpSpPr>
          <a:xfrm>
            <a:off x="648588" y="2322800"/>
            <a:ext cx="5553075" cy="1190625"/>
            <a:chOff x="648588" y="2322800"/>
            <a:chExt cx="5553075" cy="1190625"/>
          </a:xfrm>
        </p:grpSpPr>
        <p:pic>
          <p:nvPicPr>
            <p:cNvPr id="111" name="Google Shape;111;g1dd55fabac7_1_7"/>
            <p:cNvPicPr preferRelativeResize="0"/>
            <p:nvPr/>
          </p:nvPicPr>
          <p:blipFill>
            <a:blip r:embed="rId5">
              <a:alphaModFix/>
            </a:blip>
            <a:stretch>
              <a:fillRect/>
            </a:stretch>
          </p:blipFill>
          <p:spPr>
            <a:xfrm>
              <a:off x="648588" y="2322800"/>
              <a:ext cx="5553075" cy="1190625"/>
            </a:xfrm>
            <a:prstGeom prst="rect">
              <a:avLst/>
            </a:prstGeom>
            <a:noFill/>
            <a:ln>
              <a:noFill/>
            </a:ln>
          </p:spPr>
        </p:pic>
        <p:cxnSp>
          <p:nvCxnSpPr>
            <p:cNvPr id="112" name="Google Shape;112;g1dd55fabac7_1_7"/>
            <p:cNvCxnSpPr/>
            <p:nvPr/>
          </p:nvCxnSpPr>
          <p:spPr>
            <a:xfrm rot="10800000">
              <a:off x="3423800" y="3128825"/>
              <a:ext cx="1633200" cy="0"/>
            </a:xfrm>
            <a:prstGeom prst="straightConnector1">
              <a:avLst/>
            </a:prstGeom>
            <a:noFill/>
            <a:ln cap="flat" cmpd="sng" w="38100">
              <a:solidFill>
                <a:srgbClr val="980000"/>
              </a:solidFill>
              <a:prstDash val="solid"/>
              <a:round/>
              <a:headEnd len="med" w="med" type="none"/>
              <a:tailEnd len="med" w="med" type="triangle"/>
            </a:ln>
          </p:spPr>
        </p:cxnSp>
      </p:grpSp>
      <p:sp>
        <p:nvSpPr>
          <p:cNvPr id="113" name="Google Shape;113;g1dd55fabac7_1_7"/>
          <p:cNvSpPr txBox="1"/>
          <p:nvPr/>
        </p:nvSpPr>
        <p:spPr>
          <a:xfrm>
            <a:off x="648600" y="1984150"/>
            <a:ext cx="282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ibre Baskerville"/>
                <a:ea typeface="Libre Baskerville"/>
                <a:cs typeface="Libre Baskerville"/>
                <a:sym typeface="Libre Baskerville"/>
              </a:rPr>
              <a:t>On the OSRP webpage…</a:t>
            </a:r>
            <a:endParaRPr>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Breeka Li Goodlander</dc:creator>
</cp:coreProperties>
</file>